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handoutMasterIdLst>
    <p:handoutMasterId r:id="rId55"/>
  </p:handoutMasterIdLst>
  <p:sldIdLst>
    <p:sldId id="819" r:id="rId3"/>
    <p:sldId id="820" r:id="rId4"/>
    <p:sldId id="740" r:id="rId5"/>
    <p:sldId id="821" r:id="rId6"/>
    <p:sldId id="256" r:id="rId7"/>
    <p:sldId id="781" r:id="rId8"/>
    <p:sldId id="731" r:id="rId10"/>
    <p:sldId id="741" r:id="rId11"/>
    <p:sldId id="742" r:id="rId12"/>
    <p:sldId id="743" r:id="rId13"/>
    <p:sldId id="861" r:id="rId14"/>
    <p:sldId id="744" r:id="rId15"/>
    <p:sldId id="745" r:id="rId16"/>
    <p:sldId id="862" r:id="rId17"/>
    <p:sldId id="746" r:id="rId18"/>
    <p:sldId id="760" r:id="rId19"/>
    <p:sldId id="863" r:id="rId20"/>
    <p:sldId id="747" r:id="rId21"/>
    <p:sldId id="748" r:id="rId22"/>
    <p:sldId id="772" r:id="rId23"/>
    <p:sldId id="773" r:id="rId24"/>
    <p:sldId id="749" r:id="rId25"/>
    <p:sldId id="893" r:id="rId26"/>
    <p:sldId id="864" r:id="rId27"/>
    <p:sldId id="750" r:id="rId28"/>
    <p:sldId id="751" r:id="rId29"/>
    <p:sldId id="752" r:id="rId30"/>
    <p:sldId id="762" r:id="rId31"/>
    <p:sldId id="763" r:id="rId32"/>
    <p:sldId id="753" r:id="rId33"/>
    <p:sldId id="754" r:id="rId34"/>
    <p:sldId id="783" r:id="rId35"/>
    <p:sldId id="822" r:id="rId36"/>
    <p:sldId id="823" r:id="rId37"/>
    <p:sldId id="914" r:id="rId38"/>
    <p:sldId id="924" r:id="rId39"/>
    <p:sldId id="925" r:id="rId40"/>
    <p:sldId id="926" r:id="rId41"/>
    <p:sldId id="927" r:id="rId42"/>
    <p:sldId id="928" r:id="rId43"/>
    <p:sldId id="929" r:id="rId44"/>
    <p:sldId id="930" r:id="rId45"/>
    <p:sldId id="824" r:id="rId46"/>
    <p:sldId id="825" r:id="rId47"/>
    <p:sldId id="768" r:id="rId48"/>
    <p:sldId id="769" r:id="rId49"/>
    <p:sldId id="865" r:id="rId50"/>
    <p:sldId id="770" r:id="rId51"/>
    <p:sldId id="756" r:id="rId52"/>
    <p:sldId id="782" r:id="rId53"/>
    <p:sldId id="262" r:id="rId54"/>
  </p:sldIdLst>
  <p:sldSz cx="12192000" cy="6858000"/>
  <p:notesSz cx="6858000" cy="9144000"/>
  <p:embeddedFontLst>
    <p:embeddedFont>
      <p:font typeface="Calibri" panose="020F0502020204030204"/>
      <p:regular r:id="rId59"/>
      <p:bold r:id="rId60"/>
      <p:italic r:id="rId61"/>
      <p:boldItalic r:id="rId62"/>
    </p:embeddedFont>
    <p:embeddedFont>
      <p:font typeface="微软雅黑" panose="020B0503020204020204" charset="-122"/>
      <p:regular r:id="rId63"/>
    </p:embeddedFont>
    <p:embeddedFont>
      <p:font typeface="华文细黑" panose="02010600040101010101" charset="-122"/>
      <p:regular r:id="rId64"/>
    </p:embeddedFont>
    <p:embeddedFont>
      <p:font typeface="黑体" panose="02010609060101010101" charset="-122"/>
      <p:regular r:id="rId65"/>
    </p:embeddedFont>
    <p:embeddedFont>
      <p:font typeface="等线" panose="02010600030101010101" charset="-122"/>
      <p:regular r:id="rId66"/>
    </p:embeddedFont>
    <p:embeddedFont>
      <p:font typeface="Webdings" panose="05030102010509060703" pitchFamily="18" charset="2"/>
      <p:regular r:id="rId67"/>
    </p:embeddedFont>
    <p:embeddedFont>
      <p:font typeface="楷体" panose="02010609060101010101" charset="-122"/>
      <p:regular r:id="rId68"/>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CCFF"/>
    <a:srgbClr val="1D4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82415" autoAdjust="0"/>
  </p:normalViewPr>
  <p:slideViewPr>
    <p:cSldViewPr snapToGrid="0" snapToObjects="1">
      <p:cViewPr varScale="1">
        <p:scale>
          <a:sx n="94" d="100"/>
          <a:sy n="94" d="100"/>
        </p:scale>
        <p:origin x="1128" y="90"/>
      </p:cViewPr>
      <p:guideLst>
        <p:guide orient="horz" pos="2122"/>
        <p:guide pos="3840"/>
      </p:guideLst>
    </p:cSldViewPr>
  </p:slideViewPr>
  <p:notesTextViewPr>
    <p:cViewPr>
      <p:scale>
        <a:sx n="1" d="1"/>
        <a:sy n="1" d="1"/>
      </p:scale>
      <p:origin x="0" y="0"/>
    </p:cViewPr>
  </p:notesText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font" Target="fonts/font10.fntdata"/><Relationship Id="rId67" Type="http://schemas.openxmlformats.org/officeDocument/2006/relationships/font" Target="fonts/font9.fntdata"/><Relationship Id="rId66" Type="http://schemas.openxmlformats.org/officeDocument/2006/relationships/font" Target="fonts/font8.fntdata"/><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4.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p:txBody>
      </p:sp>
      <p:sp>
        <p:nvSpPr>
          <p:cNvPr id="111" name="Shape 111"/>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panose="02010600030101010101" charset="-122"/>
      </a:defRPr>
    </a:lvl1pPr>
    <a:lvl2pPr indent="228600" latinLnBrk="0">
      <a:defRPr sz="1200">
        <a:latin typeface="+mj-lt"/>
        <a:ea typeface="+mj-ea"/>
        <a:cs typeface="+mj-cs"/>
        <a:sym typeface="等线" panose="02010600030101010101" charset="-122"/>
      </a:defRPr>
    </a:lvl2pPr>
    <a:lvl3pPr indent="457200" latinLnBrk="0">
      <a:defRPr sz="1200">
        <a:latin typeface="+mj-lt"/>
        <a:ea typeface="+mj-ea"/>
        <a:cs typeface="+mj-cs"/>
        <a:sym typeface="等线" panose="02010600030101010101" charset="-122"/>
      </a:defRPr>
    </a:lvl3pPr>
    <a:lvl4pPr indent="685800" latinLnBrk="0">
      <a:defRPr sz="1200">
        <a:latin typeface="+mj-lt"/>
        <a:ea typeface="+mj-ea"/>
        <a:cs typeface="+mj-cs"/>
        <a:sym typeface="等线" panose="02010600030101010101" charset="-122"/>
      </a:defRPr>
    </a:lvl4pPr>
    <a:lvl5pPr indent="914400" latinLnBrk="0">
      <a:defRPr sz="1200">
        <a:latin typeface="+mj-lt"/>
        <a:ea typeface="+mj-ea"/>
        <a:cs typeface="+mj-cs"/>
        <a:sym typeface="等线" panose="02010600030101010101" charset="-122"/>
      </a:defRPr>
    </a:lvl5pPr>
    <a:lvl6pPr indent="1143000" latinLnBrk="0">
      <a:defRPr sz="1200">
        <a:latin typeface="+mj-lt"/>
        <a:ea typeface="+mj-ea"/>
        <a:cs typeface="+mj-cs"/>
        <a:sym typeface="等线" panose="02010600030101010101" charset="-122"/>
      </a:defRPr>
    </a:lvl6pPr>
    <a:lvl7pPr indent="1371600" latinLnBrk="0">
      <a:defRPr sz="1200">
        <a:latin typeface="+mj-lt"/>
        <a:ea typeface="+mj-ea"/>
        <a:cs typeface="+mj-cs"/>
        <a:sym typeface="等线" panose="02010600030101010101" charset="-122"/>
      </a:defRPr>
    </a:lvl7pPr>
    <a:lvl8pPr indent="1600200" latinLnBrk="0">
      <a:defRPr sz="1200">
        <a:latin typeface="+mj-lt"/>
        <a:ea typeface="+mj-ea"/>
        <a:cs typeface="+mj-cs"/>
        <a:sym typeface="等线" panose="02010600030101010101" charset="-122"/>
      </a:defRPr>
    </a:lvl8pPr>
    <a:lvl9pPr indent="1828800" latinLnBrk="0">
      <a:defRPr sz="1200">
        <a:latin typeface="+mj-lt"/>
        <a:ea typeface="+mj-ea"/>
        <a:cs typeface="+mj-cs"/>
        <a:sym typeface="等线" panose="02010600030101010101"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欢迎来到深度学习部分，在前面的章节大家已经了解了机器学习的基本思想，学习了经典的机器学习算法。深度学习是在机器学习基础上发展而来的，深度学习由于其精度更高、更容易工业化而成为目前主流人工智能应用领域的核心算法。本章将讲解深度学习概述、深度学习网络结构、卷积网络、循环神经网络、深度生成网络。其中，我们会重点讲解深度神经网络、卷积神经网络和循环神经网络的运算细节。在学习了理论知识之后，本课程也提供了示例代码以供大家参考。下面我们就开始学习吧。</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欢迎来到深度学习部分，在前面的章节大家已经了解了机器学习的基本思想，学习了经典的机器学习算法。深度学习是在机器学习基础上发展而来的，深度学习由于其精度更高、更容易工业化而成为目前主流人工智能应用领域的核心算法。本章将讲解深度学习概述、深度学习网络结构、卷积网络、循环神经网络、深度生成网络。其中，我们会重点讲解深度神经网络、卷积神经网络和循环神经网络的运算细节。在学习了理论知识之后，本课程也提供了示例代码以供大家参考。下面我们就开始学习吧。</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欢迎来到深度学习部分，在前面的章节大家已经了解了机器学习的基本思想，学习了经典的机器学习算法。深度学习是在机器学习基础上发展而来的，深度学习由于其精度更高、更容易工业化而成为目前主流人工智能应用领域的核心算法。本章将讲解深度学习概述、深度学习网络结构、卷积网络、循环神经网络、深度生成网络。其中，我们会重点讲解深度神经网络、卷积神经网络和循环神经网络的运算细节。在学习了理论知识之后，本课程也提供了示例代码以供大家参考。下面我们就开始学习吧。</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欢迎来到深度学习部分，在前面的章节大家已经了解了机器学习的基本思想，学习了经典的机器学习算法。深度学习是在机器学习基础上发展而来的，深度学习由于其精度更高、更容易工业化而成为目前主流人工智能应用领域的核心算法。本章将讲解深度学习概述、深度学习网络结构、卷积网络、循环神经网络、深度生成网络。其中，我们会重点讲解深度神经网络、卷积神经网络和循环神经网络的运算细节。在学习了理论知识之后，本课程也提供了示例代码以供大家参考。下面我们就开始学习吧。</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22" name="标题文本"/>
          <p:cNvSpPr txBox="1">
            <a:spLocks noGrp="1"/>
          </p:cNvSpPr>
          <p:nvPr>
            <p:ph type="title" hasCustomPrompt="1"/>
          </p:nvPr>
        </p:nvSpPr>
        <p:spPr>
          <a:xfrm>
            <a:off x="962527" y="176378"/>
            <a:ext cx="7603960" cy="786149"/>
          </a:xfrm>
          <a:prstGeom prst="rect">
            <a:avLst/>
          </a:prstGeom>
        </p:spPr>
        <p:txBody>
          <a:bodyPr/>
          <a:lstStyle>
            <a:lvl1pPr algn="l">
              <a:defRPr b="1">
                <a:latin typeface="+mj-ea"/>
                <a:ea typeface="+mj-ea"/>
              </a:defRPr>
            </a:lvl1pPr>
          </a:lstStyle>
          <a:p>
            <a:r>
              <a:rPr dirty="0" err="1"/>
              <a:t>标题文本</a:t>
            </a:r>
            <a:endParaRPr dirty="0"/>
          </a:p>
        </p:txBody>
      </p:sp>
      <p:sp>
        <p:nvSpPr>
          <p:cNvPr id="23" name="正文级别 1…"/>
          <p:cNvSpPr txBox="1">
            <a:spLocks noGrp="1"/>
          </p:cNvSpPr>
          <p:nvPr>
            <p:ph type="body" idx="1" hasCustomPrompt="1"/>
          </p:nvPr>
        </p:nvSpPr>
        <p:spPr>
          <a:xfrm>
            <a:off x="609600" y="1155033"/>
            <a:ext cx="10972800" cy="5309937"/>
          </a:xfrm>
          <a:prstGeom prst="rect">
            <a:avLst/>
          </a:prstGeom>
        </p:spPr>
        <p:txBody>
          <a:bodyPr>
            <a:normAutofit/>
          </a:bodyPr>
          <a:lstStyle>
            <a:lvl1pPr marL="257175" marR="0" indent="-257175" algn="l" defTabSz="914400" rtl="0" latinLnBrk="0">
              <a:lnSpc>
                <a:spcPct val="100000"/>
              </a:lnSpc>
              <a:spcBef>
                <a:spcPts val="400"/>
              </a:spcBef>
              <a:spcAft>
                <a:spcPts val="0"/>
              </a:spcAft>
              <a:buClrTx/>
              <a:buSzPct val="100000"/>
              <a:buFont typeface="Arial" panose="020B0604020202020204"/>
              <a:buChar char="•"/>
              <a:defRPr sz="2000" b="0" i="0" u="none" strike="noStrike" cap="none" spc="0" baseline="0" dirty="0" smtClean="0">
                <a:solidFill>
                  <a:srgbClr val="000000"/>
                </a:solidFill>
                <a:uFillTx/>
                <a:latin typeface="黑体" panose="02010609060101010101" charset="-122"/>
                <a:ea typeface="黑体" panose="02010609060101010101" charset="-122"/>
                <a:cs typeface="黑体" panose="02010609060101010101" charset="-122"/>
                <a:sym typeface="黑体" panose="02010609060101010101" charset="-122"/>
              </a:defRPr>
            </a:lvl1pPr>
            <a:lvl2pPr marL="610870" marR="0" indent="0" algn="l" defTabSz="914400" rtl="0" latinLnBrk="0">
              <a:lnSpc>
                <a:spcPct val="100000"/>
              </a:lnSpc>
              <a:spcBef>
                <a:spcPts val="400"/>
              </a:spcBef>
              <a:spcAft>
                <a:spcPts val="0"/>
              </a:spcAft>
              <a:buClrTx/>
              <a:buSzPct val="100000"/>
              <a:buFont typeface="Arial" panose="020B0604020202020204"/>
              <a:defRPr sz="18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黑体" panose="02010609060101010101" charset="-122"/>
              </a:defRPr>
            </a:lvl2pPr>
            <a:lvl3pPr marL="930910" marR="0" indent="-245110" algn="l" defTabSz="914400" rtl="0" latinLnBrk="0">
              <a:lnSpc>
                <a:spcPct val="100000"/>
              </a:lnSpc>
              <a:spcBef>
                <a:spcPts val="400"/>
              </a:spcBef>
              <a:spcAft>
                <a:spcPts val="0"/>
              </a:spcAft>
              <a:buClrTx/>
              <a:buSzPct val="100000"/>
              <a:buFont typeface="Arial" panose="020B0604020202020204"/>
              <a:defRPr sz="16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黑体" panose="02010609060101010101" charset="-122"/>
              </a:defRPr>
            </a:lvl3pPr>
            <a:lvl4pPr marL="1273810" marR="0" indent="-245110" algn="l" defTabSz="914400" rtl="0" latinLnBrk="0">
              <a:lnSpc>
                <a:spcPct val="100000"/>
              </a:lnSpc>
              <a:spcBef>
                <a:spcPts val="400"/>
              </a:spcBef>
              <a:spcAft>
                <a:spcPts val="0"/>
              </a:spcAft>
              <a:buClrTx/>
              <a:buSzPct val="100000"/>
              <a:buFont typeface="Arial" panose="020B0604020202020204"/>
              <a:defRPr sz="14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黑体" panose="02010609060101010101" charset="-122"/>
              </a:defRPr>
            </a:lvl4pPr>
            <a:lvl5pPr marL="1616710" marR="0" indent="-245110" algn="l" defTabSz="914400" rtl="0" latinLnBrk="0">
              <a:lnSpc>
                <a:spcPct val="100000"/>
              </a:lnSpc>
              <a:spcBef>
                <a:spcPts val="400"/>
              </a:spcBef>
              <a:spcAft>
                <a:spcPts val="0"/>
              </a:spcAft>
              <a:buClrTx/>
              <a:buSzPct val="100000"/>
              <a:buFont typeface="Arial" panose="020B0604020202020204"/>
              <a:defRPr sz="14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黑体" panose="02010609060101010101" charset="-122"/>
              </a:defRPr>
            </a:lvl5pPr>
          </a:lstStyle>
          <a:p>
            <a:r>
              <a:rPr dirty="0" err="1"/>
              <a:t>正文级别</a:t>
            </a:r>
            <a:r>
              <a:rPr dirty="0"/>
              <a:t> 1</a:t>
            </a:r>
            <a:endParaRPr dirty="0"/>
          </a:p>
          <a:p>
            <a:pPr lvl="1"/>
            <a:r>
              <a:rPr lang="en-US" altLang="zh-CN" dirty="0"/>
              <a:t> </a:t>
            </a:r>
            <a:r>
              <a:rPr dirty="0" err="1"/>
              <a:t>正文级别</a:t>
            </a:r>
            <a:r>
              <a:rPr dirty="0"/>
              <a:t> 2</a:t>
            </a:r>
            <a:endParaRPr dirty="0"/>
          </a:p>
          <a:p>
            <a:pPr lvl="2"/>
            <a:r>
              <a:rPr dirty="0" err="1"/>
              <a:t>正文级别</a:t>
            </a:r>
            <a:r>
              <a:rPr dirty="0"/>
              <a:t> 3</a:t>
            </a:r>
            <a:endParaRPr dirty="0"/>
          </a:p>
          <a:p>
            <a:pPr lvl="3"/>
            <a:r>
              <a:rPr lang="zh-CN" altLang="en-US" dirty="0"/>
              <a:t>正文级别 </a:t>
            </a:r>
            <a:r>
              <a:rPr lang="en-US" altLang="zh-CN" dirty="0"/>
              <a:t>4</a:t>
            </a:r>
            <a:endParaRPr dirty="0"/>
          </a:p>
          <a:p>
            <a:pPr lvl="4"/>
            <a:r>
              <a:rPr dirty="0" err="1"/>
              <a:t>正文级别</a:t>
            </a:r>
            <a:r>
              <a:rPr dirty="0"/>
              <a:t> 5</a:t>
            </a:r>
            <a:endParaRPr dirty="0"/>
          </a:p>
        </p:txBody>
      </p:sp>
      <p:sp>
        <p:nvSpPr>
          <p:cNvPr id="24" name="矩形 23"/>
          <p:cNvSpPr/>
          <p:nvPr/>
        </p:nvSpPr>
        <p:spPr>
          <a:xfrm>
            <a:off x="911423" y="944428"/>
            <a:ext cx="7199632" cy="36196"/>
          </a:xfrm>
          <a:prstGeom prst="rect">
            <a:avLst/>
          </a:prstGeom>
          <a:solidFill>
            <a:srgbClr val="75BDA7"/>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1300">
                <a:solidFill>
                  <a:srgbClr val="A5A5A5">
                    <a:lumOff val="44000"/>
                  </a:srgbClr>
                </a:solidFill>
                <a:latin typeface="Arial" panose="020B0604020202020204"/>
                <a:ea typeface="Arial" panose="020B0604020202020204"/>
                <a:cs typeface="Arial" panose="020B0604020202020204"/>
                <a:sym typeface="Arial" panose="020B0604020202020204"/>
              </a:defRPr>
            </a:pPr>
            <a:endParaRPr kumimoji="0" sz="1300" b="0" i="0" u="none" strike="noStrike" kern="0" cap="none" spc="0" normalizeH="0" baseline="0" noProof="0">
              <a:ln>
                <a:noFill/>
              </a:ln>
              <a:solidFill>
                <a:srgbClr val="A5A5A5">
                  <a:lumOff val="44000"/>
                </a:srgbClr>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l="5687" r="5688"/>
          <a:stretch>
            <a:fillRect/>
          </a:stretch>
        </p:blipFill>
        <p:spPr>
          <a:xfrm>
            <a:off x="0" y="-27384"/>
            <a:ext cx="12192000" cy="6878487"/>
          </a:xfrm>
          <a:prstGeom prst="rect">
            <a:avLst/>
          </a:prstGeom>
        </p:spPr>
      </p:pic>
      <p:sp>
        <p:nvSpPr>
          <p:cNvPr id="4" name="标题 3"/>
          <p:cNvSpPr>
            <a:spLocks noGrp="1"/>
          </p:cNvSpPr>
          <p:nvPr>
            <p:ph type="title"/>
          </p:nvPr>
        </p:nvSpPr>
        <p:spPr>
          <a:xfrm>
            <a:off x="609600" y="2857500"/>
            <a:ext cx="10972800" cy="1143000"/>
          </a:xfrm>
        </p:spPr>
        <p:txBody>
          <a:bodyPr>
            <a:normAutofit/>
          </a:bodyPr>
          <a:lstStyle>
            <a:lvl1pPr>
              <a:defRPr sz="4400">
                <a:solidFill>
                  <a:schemeClr val="bg1"/>
                </a:solidFill>
                <a:latin typeface="+mj-ea"/>
                <a:ea typeface="+mj-ea"/>
              </a:defRPr>
            </a:lvl1pPr>
          </a:lstStyle>
          <a:p>
            <a:r>
              <a:rPr lang="zh-CN" altLang="en-US" dirty="0"/>
              <a:t>单击此处编辑母版标题样式</a:t>
            </a:r>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平行四边形 17"/>
          <p:cNvSpPr/>
          <p:nvPr/>
        </p:nvSpPr>
        <p:spPr>
          <a:xfrm>
            <a:off x="2089784" y="6664026"/>
            <a:ext cx="10102217" cy="193974"/>
          </a:xfrm>
          <a:custGeom>
            <a:avLst/>
            <a:gdLst/>
            <a:ahLst/>
            <a:cxnLst>
              <a:cxn ang="0">
                <a:pos x="wd2" y="hd2"/>
              </a:cxn>
              <a:cxn ang="5400000">
                <a:pos x="wd2" y="hd2"/>
              </a:cxn>
              <a:cxn ang="10800000">
                <a:pos x="wd2" y="hd2"/>
              </a:cxn>
              <a:cxn ang="16200000">
                <a:pos x="wd2" y="hd2"/>
              </a:cxn>
            </a:cxnLst>
            <a:rect l="0" t="0" r="r" b="b"/>
            <a:pathLst>
              <a:path w="21600" h="21600" extrusionOk="0">
                <a:moveTo>
                  <a:pt x="0" y="21568"/>
                </a:moveTo>
                <a:lnTo>
                  <a:pt x="464" y="0"/>
                </a:lnTo>
                <a:lnTo>
                  <a:pt x="21600" y="0"/>
                </a:lnTo>
                <a:cubicBezTo>
                  <a:pt x="21598" y="6162"/>
                  <a:pt x="21597" y="14411"/>
                  <a:pt x="21595" y="21600"/>
                </a:cubicBezTo>
                <a:lnTo>
                  <a:pt x="0" y="21600"/>
                </a:lnTo>
                <a:lnTo>
                  <a:pt x="0" y="21568"/>
                </a:lnTo>
                <a:lnTo>
                  <a:pt x="21595" y="21568"/>
                </a:lnTo>
                <a:lnTo>
                  <a:pt x="0" y="21568"/>
                </a:lnTo>
                <a:lnTo>
                  <a:pt x="21595" y="21568"/>
                </a:lnTo>
                <a:close/>
              </a:path>
            </a:pathLst>
          </a:custGeom>
          <a:solidFill>
            <a:srgbClr val="243848">
              <a:alpha val="75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A5A5A5">
                    <a:lumOff val="44000"/>
                  </a:srgbClr>
                </a:solidFill>
              </a:defRPr>
            </a:pPr>
            <a:endParaRPr kumimoji="0" sz="1800" b="0" i="0" u="none" strike="noStrike" kern="0" cap="none" spc="0" normalizeH="0" baseline="0" noProof="0">
              <a:ln>
                <a:noFill/>
              </a:ln>
              <a:solidFill>
                <a:srgbClr val="A5A5A5">
                  <a:lumOff val="44000"/>
                </a:srgbClr>
              </a:solidFill>
              <a:effectLst/>
              <a:uLnTx/>
              <a:uFillTx/>
              <a:latin typeface="Calibri" panose="020F0502020204030204"/>
              <a:cs typeface="Calibri" panose="020F0502020204030204"/>
              <a:sym typeface="Calibri" panose="020F0502020204030204"/>
            </a:endParaRPr>
          </a:p>
        </p:txBody>
      </p:sp>
      <p:sp>
        <p:nvSpPr>
          <p:cNvPr id="3" name="流程图: 手动输入 16"/>
          <p:cNvSpPr/>
          <p:nvPr/>
        </p:nvSpPr>
        <p:spPr>
          <a:xfrm rot="5400000">
            <a:off x="942975" y="5711825"/>
            <a:ext cx="203201" cy="2089786"/>
          </a:xfrm>
          <a:custGeom>
            <a:avLst/>
            <a:gdLst/>
            <a:ahLst/>
            <a:cxnLst>
              <a:cxn ang="0">
                <a:pos x="wd2" y="hd2"/>
              </a:cxn>
              <a:cxn ang="5400000">
                <a:pos x="wd2" y="hd2"/>
              </a:cxn>
              <a:cxn ang="10800000">
                <a:pos x="wd2" y="hd2"/>
              </a:cxn>
              <a:cxn ang="16200000">
                <a:pos x="wd2" y="hd2"/>
              </a:cxn>
            </a:cxnLst>
            <a:rect l="0" t="0" r="r" b="b"/>
            <a:pathLst>
              <a:path w="21600" h="21600" extrusionOk="0">
                <a:moveTo>
                  <a:pt x="0" y="2028"/>
                </a:moveTo>
                <a:lnTo>
                  <a:pt x="21600" y="0"/>
                </a:lnTo>
                <a:lnTo>
                  <a:pt x="21600" y="21600"/>
                </a:lnTo>
                <a:lnTo>
                  <a:pt x="0" y="21600"/>
                </a:lnTo>
                <a:lnTo>
                  <a:pt x="0" y="2028"/>
                </a:lnTo>
                <a:close/>
              </a:path>
            </a:pathLst>
          </a:custGeom>
          <a:solidFill>
            <a:srgbClr val="7A8C8E">
              <a:alpha val="68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A5A5A5">
                    <a:lumOff val="44000"/>
                  </a:srgbClr>
                </a:solidFill>
              </a:defRPr>
            </a:pPr>
            <a:endParaRPr kumimoji="0" sz="1800" b="0" i="0" u="none" strike="noStrike" kern="0" cap="none" spc="0" normalizeH="0" baseline="0" noProof="0">
              <a:ln>
                <a:noFill/>
              </a:ln>
              <a:solidFill>
                <a:srgbClr val="A5A5A5">
                  <a:lumOff val="44000"/>
                </a:srgbClr>
              </a:solidFill>
              <a:effectLst/>
              <a:uLnTx/>
              <a:uFillTx/>
              <a:latin typeface="Calibri" panose="020F0502020204030204"/>
              <a:cs typeface="Calibri" panose="020F0502020204030204"/>
              <a:sym typeface="Calibri" panose="020F0502020204030204"/>
            </a:endParaRPr>
          </a:p>
        </p:txBody>
      </p:sp>
      <p:sp>
        <p:nvSpPr>
          <p:cNvPr id="4" name="标题文本"/>
          <p:cNvSpPr txBox="1">
            <a:spLocks noGrp="1"/>
          </p:cNvSpPr>
          <p:nvPr>
            <p:ph type="title"/>
          </p:nvPr>
        </p:nvSpPr>
        <p:spPr>
          <a:xfrm>
            <a:off x="609600" y="457200"/>
            <a:ext cx="10972800" cy="1143000"/>
          </a:xfrm>
          <a:prstGeom prst="rect">
            <a:avLst/>
          </a:prstGeom>
          <a:ln w="12700">
            <a:miter lim="400000"/>
          </a:ln>
        </p:spPr>
        <p:txBody>
          <a:bodyPr lIns="45719" rIns="45719" anchor="ctr">
            <a:normAutofit/>
          </a:bodyPr>
          <a:lstStyle/>
          <a:p>
            <a:r>
              <a:rPr dirty="0" err="1"/>
              <a:t>标题文本</a:t>
            </a:r>
            <a:endParaRPr dirty="0"/>
          </a:p>
        </p:txBody>
      </p:sp>
      <p:sp>
        <p:nvSpPr>
          <p:cNvPr id="5"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
        <p:nvSpPr>
          <p:cNvPr id="6" name="幻灯片编号"/>
          <p:cNvSpPr txBox="1">
            <a:spLocks noGrp="1"/>
          </p:cNvSpPr>
          <p:nvPr>
            <p:ph type="sldNum" sz="quarter" idx="2"/>
          </p:nvPr>
        </p:nvSpPr>
        <p:spPr>
          <a:xfrm>
            <a:off x="8457718" y="6217851"/>
            <a:ext cx="279882" cy="276999"/>
          </a:xfrm>
          <a:prstGeom prst="rect">
            <a:avLst/>
          </a:prstGeom>
          <a:ln w="12700">
            <a:miter lim="400000"/>
          </a:ln>
        </p:spPr>
        <p:txBody>
          <a:bodyPr wrap="none" lIns="45719" rIns="45719" anchor="ctr">
            <a:spAutoFit/>
          </a:bodyPr>
          <a:lstStyle>
            <a:lvl1pPr algn="r">
              <a:defRPr sz="1200">
                <a:latin typeface="Arial" panose="020B0604020202020204"/>
                <a:ea typeface="FZLanTingKanHei-R-GBK" panose="02000000000000000000"/>
                <a:cs typeface="Arial" panose="020B0604020202020204"/>
                <a:sym typeface="Arial" panose="020B0604020202020204"/>
              </a:defRPr>
            </a:lvl1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1200" b="0" i="0" u="none" strike="noStrike" kern="0" cap="none" spc="0" normalizeH="0" baseline="0" noProof="0" smtClean="0">
                <a:ln>
                  <a:noFill/>
                </a:ln>
                <a:solidFill>
                  <a:srgbClr val="000000"/>
                </a:solidFill>
                <a:effectLst/>
                <a:uLnTx/>
                <a:uFillTx/>
                <a:latin typeface="Arial" panose="020B0604020202020204"/>
                <a:cs typeface="Arial" panose="020B0604020202020204"/>
                <a:sym typeface="Arial" panose="020B0604020202020204"/>
              </a:rPr>
            </a:fld>
            <a:endParaRPr kumimoji="0" lang="zh-CN" altLang="en-US" sz="12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华文细黑" panose="02010600040101010101" charset="-122"/>
          <a:cs typeface="华文细黑" panose="02010600040101010101" charset="-122"/>
          <a:sym typeface="微软雅黑" panose="020B0503020204020204" charset="-122"/>
        </a:defRPr>
      </a:lvl1pPr>
      <a:lvl2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685800" marR="0" indent="-3429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685800" marR="0" indent="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685800" marR="0" indent="3429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257175" marR="0" indent="-25717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华文细黑" panose="02010600040101010101" charset="-122"/>
          <a:cs typeface="华文细黑" panose="02010600040101010101" charset="-122"/>
          <a:sym typeface="微软雅黑" panose="020B0503020204020204" charset="-122"/>
        </a:defRPr>
      </a:lvl1pPr>
      <a:lvl2pPr marL="643255" marR="0" indent="-30035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华文细黑" panose="02010600040101010101" charset="-122"/>
          <a:cs typeface="华文细黑" panose="02010600040101010101" charset="-122"/>
          <a:sym typeface="微软雅黑" panose="020B0503020204020204" charset="-122"/>
        </a:defRPr>
      </a:lvl2pPr>
      <a:lvl3pPr marL="885825" marR="0" indent="-20002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华文细黑" panose="02010600040101010101" charset="-122"/>
          <a:cs typeface="华文细黑" panose="02010600040101010101" charset="-122"/>
          <a:sym typeface="微软雅黑" panose="020B0503020204020204" charset="-122"/>
        </a:defRPr>
      </a:lvl3pPr>
      <a:lvl4pPr marL="13284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华文细黑" panose="02010600040101010101" charset="-122"/>
          <a:cs typeface="华文细黑" panose="02010600040101010101" charset="-122"/>
          <a:sym typeface="微软雅黑" panose="020B0503020204020204" charset="-122"/>
        </a:defRPr>
      </a:lvl4pPr>
      <a:lvl5pPr marL="16713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华文细黑" panose="02010600040101010101" charset="-122"/>
          <a:cs typeface="华文细黑" panose="02010600040101010101" charset="-122"/>
          <a:sym typeface="微软雅黑" panose="020B0503020204020204" charset="-122"/>
        </a:defRPr>
      </a:lvl5pPr>
      <a:lvl6pPr marL="20142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23571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27000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0429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txBox="1">
            <a:spLocks noGrp="1"/>
          </p:cNvSpPr>
          <p:nvPr>
            <p:ph type="title"/>
          </p:nvPr>
        </p:nvSpPr>
        <p:spPr>
          <a:xfrm>
            <a:off x="1610360" y="3703955"/>
            <a:ext cx="8188960" cy="1804670"/>
          </a:xfrm>
          <a:prstGeom prst="rect">
            <a:avLst/>
          </a:prstGeom>
        </p:spPr>
        <p:txBody>
          <a:bodyPr>
            <a:normAutofit fontScale="90000"/>
          </a:bodyPr>
          <a:lstStyle/>
          <a:p>
            <a:pPr algn="ctr" hangingPunct="0"/>
            <a:r>
              <a:rPr kumimoji="1" lang="en-US" altLang="zh-CN" dirty="0">
                <a:latin typeface="黑体" panose="02010609060101010101" charset="-122"/>
                <a:ea typeface="黑体" panose="02010609060101010101" charset="-122"/>
                <a:cs typeface="Calibri" panose="020F0502020204030204"/>
                <a:sym typeface="Calibri" panose="020F0502020204030204"/>
              </a:rPr>
              <a:t>  </a:t>
            </a:r>
            <a:r>
              <a:rPr kumimoji="1" lang="zh-CN" altLang="en-US" dirty="0">
                <a:latin typeface="黑体" panose="02010609060101010101" charset="-122"/>
                <a:ea typeface="黑体" panose="02010609060101010101" charset="-122"/>
                <a:cs typeface="Calibri" panose="020F0502020204030204"/>
                <a:sym typeface="Calibri" panose="020F0502020204030204"/>
              </a:rPr>
              <a:t>智能推荐系统</a:t>
            </a:r>
            <a:br>
              <a:rPr kumimoji="1" lang="zh-CN" altLang="en-US" dirty="0">
                <a:latin typeface="黑体" panose="02010609060101010101" charset="-122"/>
                <a:ea typeface="黑体" panose="02010609060101010101" charset="-122"/>
                <a:cs typeface="Calibri" panose="020F0502020204030204"/>
                <a:sym typeface="Calibri" panose="020F0502020204030204"/>
              </a:rPr>
            </a:br>
            <a:br>
              <a:rPr kumimoji="1" lang="zh-CN" altLang="en-US" dirty="0">
                <a:latin typeface="黑体" panose="02010609060101010101" charset="-122"/>
                <a:ea typeface="黑体" panose="02010609060101010101" charset="-122"/>
                <a:cs typeface="Calibri" panose="020F0502020204030204"/>
                <a:sym typeface="Calibri" panose="020F0502020204030204"/>
              </a:rPr>
            </a:br>
            <a:r>
              <a:rPr kumimoji="1" lang="zh-CN" altLang="en-US" sz="2800" dirty="0">
                <a:latin typeface="黑体" panose="02010609060101010101" charset="-122"/>
                <a:ea typeface="黑体" panose="02010609060101010101" charset="-122"/>
                <a:cs typeface="Calibri" panose="020F0502020204030204"/>
                <a:sym typeface="Calibri" panose="020F0502020204030204"/>
              </a:rPr>
              <a:t>薛  峰   </a:t>
            </a:r>
            <a:endParaRPr kumimoji="1" lang="zh-CN" altLang="en-US" sz="2800" dirty="0">
              <a:latin typeface="黑体" panose="02010609060101010101" charset="-122"/>
              <a:ea typeface="黑体" panose="02010609060101010101" charset="-122"/>
              <a:cs typeface="Calibri" panose="020F0502020204030204"/>
              <a:sym typeface="Calibri" panose="020F0502020204030204"/>
            </a:endParaRPr>
          </a:p>
        </p:txBody>
      </p:sp>
      <p:pic>
        <p:nvPicPr>
          <p:cNvPr id="2" name="图片 1"/>
          <p:cNvPicPr>
            <a:picLocks noChangeAspect="1"/>
          </p:cNvPicPr>
          <p:nvPr/>
        </p:nvPicPr>
        <p:blipFill>
          <a:blip r:embed="rId1"/>
          <a:stretch>
            <a:fillRect/>
          </a:stretch>
        </p:blipFill>
        <p:spPr>
          <a:xfrm>
            <a:off x="0" y="542925"/>
            <a:ext cx="12192000" cy="2746375"/>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 </a:t>
            </a:r>
            <a:r>
              <a:rPr lang="zh-CN" altLang="en-US" dirty="0"/>
              <a:t>推荐系统的背景与价值</a:t>
            </a:r>
            <a:r>
              <a:rPr lang="en-US" altLang="zh-CN" dirty="0"/>
              <a:t>——</a:t>
            </a:r>
            <a:r>
              <a:rPr lang="zh-CN" altLang="en-US" dirty="0"/>
              <a:t>价值</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lstStyle/>
          <a:p>
            <a:pPr>
              <a:lnSpc>
                <a:spcPct val="150000"/>
              </a:lnSpc>
              <a:buFont typeface="Arial" panose="020B0604020202020204" pitchFamily="34" charset="0"/>
              <a:buChar char="•"/>
            </a:pPr>
            <a:r>
              <a:rPr lang="zh-CN" altLang="en-US" sz="1800" dirty="0"/>
              <a:t>推荐问题本质 </a:t>
            </a:r>
            <a:r>
              <a:rPr lang="en-US" altLang="zh-CN" sz="1800" dirty="0"/>
              <a:t>——“</a:t>
            </a:r>
            <a:r>
              <a:rPr lang="zh-CN" altLang="en-US" sz="1800" dirty="0">
                <a:solidFill>
                  <a:srgbClr val="0000FF"/>
                </a:solidFill>
              </a:rPr>
              <a:t>猜你喜欢</a:t>
            </a:r>
            <a:r>
              <a:rPr lang="zh-CN" altLang="en-US" sz="1800" dirty="0"/>
              <a:t>”</a:t>
            </a:r>
            <a:endParaRPr lang="zh-CN" altLang="en-US" sz="1800" dirty="0"/>
          </a:p>
          <a:p>
            <a:pPr>
              <a:lnSpc>
                <a:spcPct val="150000"/>
              </a:lnSpc>
              <a:buFont typeface="Arial" panose="020B0604020202020204" pitchFamily="34" charset="0"/>
              <a:buChar char="•"/>
            </a:pPr>
            <a:r>
              <a:rPr lang="zh-CN" altLang="en-US" sz="1800" dirty="0" smtClean="0"/>
              <a:t>在</a:t>
            </a:r>
            <a:r>
              <a:rPr lang="zh-CN" altLang="en-US" sz="1800" dirty="0"/>
              <a:t>面向用户的互联网产品中，代替用户评估其从</a:t>
            </a:r>
            <a:r>
              <a:rPr lang="zh-CN" altLang="en-US" sz="1800" u="sng" dirty="0">
                <a:solidFill>
                  <a:srgbClr val="0000FF"/>
                </a:solidFill>
              </a:rPr>
              <a:t>未看过、接触过和使用过</a:t>
            </a:r>
            <a:r>
              <a:rPr lang="zh-CN" altLang="en-US" sz="1800" dirty="0"/>
              <a:t>的物品，包括电影、新闻、音乐、餐馆、旅游景点等。</a:t>
            </a:r>
            <a:endParaRPr lang="zh-CN" altLang="en-US" sz="1800" dirty="0"/>
          </a:p>
          <a:p>
            <a:pPr>
              <a:lnSpc>
                <a:spcPct val="150000"/>
              </a:lnSpc>
              <a:buFont typeface="Arial" panose="020B0604020202020204" pitchFamily="34" charset="0"/>
              <a:buChar char="•"/>
            </a:pPr>
            <a:r>
              <a:rPr lang="zh-CN" altLang="en-US" sz="1800" dirty="0"/>
              <a:t>推荐系统作为一种信息过滤的重要手段，是解决“</a:t>
            </a:r>
            <a:r>
              <a:rPr lang="zh-CN" altLang="en-US" sz="1800" dirty="0">
                <a:solidFill>
                  <a:srgbClr val="0000FF"/>
                </a:solidFill>
              </a:rPr>
              <a:t>信息过载</a:t>
            </a:r>
            <a:r>
              <a:rPr lang="zh-CN" altLang="en-US" sz="1800" dirty="0"/>
              <a:t>”问题的最有效的方法之一。</a:t>
            </a:r>
            <a:endParaRPr lang="zh-CN" altLang="en-US" sz="1800" dirty="0"/>
          </a:p>
        </p:txBody>
      </p:sp>
      <p:grpSp>
        <p:nvGrpSpPr>
          <p:cNvPr id="17" name="组合 16"/>
          <p:cNvGrpSpPr/>
          <p:nvPr/>
        </p:nvGrpSpPr>
        <p:grpSpPr>
          <a:xfrm>
            <a:off x="2079856" y="3488576"/>
            <a:ext cx="7084489" cy="1924114"/>
            <a:chOff x="949" y="5988"/>
            <a:chExt cx="8914" cy="2421"/>
          </a:xfrm>
        </p:grpSpPr>
        <p:sp>
          <p:nvSpPr>
            <p:cNvPr id="18" name="文本框 66"/>
            <p:cNvSpPr txBox="1">
              <a:spLocks noChangeArrowheads="1"/>
            </p:cNvSpPr>
            <p:nvPr/>
          </p:nvSpPr>
          <p:spPr bwMode="auto">
            <a:xfrm>
              <a:off x="2232" y="5988"/>
              <a:ext cx="7631" cy="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rPr>
                <a:t>对于用户来说：帮助用户准确找到感兴趣的信息；</a:t>
              </a:r>
              <a:endParaRPr lang="zh-CN" altLang="en-US"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a:p>
              <a:pPr>
                <a:lnSpc>
                  <a:spcPct val="150000"/>
                </a:lnSpc>
              </a:pPr>
              <a:r>
                <a:rPr lang="zh-CN" altLang="en-US"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rPr>
                <a:t>具体表现：在有限的时间内，给用户曝光他潜意识里想看的、想买的物品</a:t>
              </a:r>
              <a:r>
                <a:rPr lang="en-US" altLang="zh-CN"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endParaRPr lang="en-US" altLang="zh-CN"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19" name="文本框 66"/>
            <p:cNvSpPr txBox="1">
              <a:spLocks noChangeArrowheads="1"/>
            </p:cNvSpPr>
            <p:nvPr/>
          </p:nvSpPr>
          <p:spPr bwMode="auto">
            <a:xfrm>
              <a:off x="2224" y="7442"/>
              <a:ext cx="5654"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lnSpc>
                  <a:spcPct val="150000"/>
                </a:lnSpc>
              </a:pPr>
              <a:r>
                <a:rPr lang="zh-CN" altLang="en-US"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rPr>
                <a:t>对于商家来说：帮助商家带来更多的用户关注、销量；</a:t>
              </a:r>
              <a:endParaRPr lang="zh-CN" altLang="en-US"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a:p>
              <a:pPr algn="l">
                <a:lnSpc>
                  <a:spcPct val="150000"/>
                </a:lnSpc>
              </a:pPr>
              <a:r>
                <a:rPr lang="zh-CN" altLang="en-US"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rPr>
                <a:t>具体表现：浏览更多、点击更多、购买更多</a:t>
              </a:r>
              <a:r>
                <a:rPr lang="en-US" altLang="zh-CN"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endParaRPr lang="en-US" altLang="zh-CN" sz="1400" dirty="0">
                <a:solidFill>
                  <a:schemeClr val="bg1">
                    <a:lumMod val="50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pic>
          <p:nvPicPr>
            <p:cNvPr id="20" name="图片 19"/>
            <p:cNvPicPr>
              <a:picLocks noChangeAspect="1"/>
            </p:cNvPicPr>
            <p:nvPr/>
          </p:nvPicPr>
          <p:blipFill>
            <a:blip r:embed="rId1"/>
            <a:stretch>
              <a:fillRect/>
            </a:stretch>
          </p:blipFill>
          <p:spPr>
            <a:xfrm>
              <a:off x="949" y="6265"/>
              <a:ext cx="912" cy="912"/>
            </a:xfrm>
            <a:prstGeom prst="rect">
              <a:avLst/>
            </a:prstGeom>
          </p:spPr>
        </p:pic>
        <p:pic>
          <p:nvPicPr>
            <p:cNvPr id="21" name="图片 20"/>
            <p:cNvPicPr>
              <a:picLocks noChangeAspect="1"/>
            </p:cNvPicPr>
            <p:nvPr/>
          </p:nvPicPr>
          <p:blipFill>
            <a:blip r:embed="rId2"/>
            <a:stretch>
              <a:fillRect/>
            </a:stretch>
          </p:blipFill>
          <p:spPr>
            <a:xfrm>
              <a:off x="949" y="7611"/>
              <a:ext cx="937" cy="798"/>
            </a:xfrm>
            <a:prstGeom prst="rect">
              <a:avLst/>
            </a:prstGeom>
          </p:spPr>
        </p:pic>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1.1 </a:t>
            </a:r>
            <a:r>
              <a:rPr lang="zh-CN" altLang="en-US" dirty="0">
                <a:sym typeface="+mn-ea"/>
              </a:rPr>
              <a:t>推荐系统的背景与价值</a:t>
            </a:r>
            <a:r>
              <a:rPr lang="en-US" altLang="zh-CN" dirty="0"/>
              <a:t>——</a:t>
            </a:r>
            <a:r>
              <a:rPr lang="zh-CN" altLang="en-US" dirty="0"/>
              <a:t>价值</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框 3"/>
          <p:cNvSpPr txBox="1"/>
          <p:nvPr/>
        </p:nvSpPr>
        <p:spPr>
          <a:xfrm>
            <a:off x="894082" y="1304925"/>
            <a:ext cx="10732133" cy="2508379"/>
          </a:xfrm>
          <a:prstGeom prst="rect">
            <a:avLst/>
          </a:prstGeom>
          <a:noFill/>
        </p:spPr>
        <p:txBody>
          <a:bodyPr wrap="square" rtlCol="0">
            <a:spAutoFit/>
          </a:bodyPr>
          <a:lstStyle/>
          <a:p>
            <a:pPr marL="342900" indent="-342900">
              <a:lnSpc>
                <a:spcPct val="150000"/>
              </a:lnSpc>
              <a:spcAft>
                <a:spcPts val="1200"/>
              </a:spcAft>
              <a:buFont typeface="Wingdings" panose="05000000000000000000" pitchFamily="2" charset="2"/>
              <a:buChar char="Ø"/>
            </a:pPr>
            <a:r>
              <a:rPr lang="zh-CN" altLang="en-US" dirty="0">
                <a:solidFill>
                  <a:srgbClr val="0000FF"/>
                </a:solidFill>
                <a:latin typeface="黑体" panose="02010609060101010101" charset="-122"/>
                <a:ea typeface="黑体" panose="02010609060101010101" charset="-122"/>
                <a:cs typeface="黑体" panose="02010609060101010101" charset="-122"/>
              </a:rPr>
              <a:t>推荐系统 </a:t>
            </a:r>
            <a:r>
              <a:rPr lang="en-US" altLang="zh-CN" dirty="0">
                <a:solidFill>
                  <a:srgbClr val="0000FF"/>
                </a:solidFill>
                <a:latin typeface="黑体" panose="02010609060101010101" charset="-122"/>
                <a:ea typeface="黑体" panose="02010609060101010101" charset="-122"/>
                <a:cs typeface="黑体" panose="02010609060101010101" charset="-122"/>
              </a:rPr>
              <a:t>vs. </a:t>
            </a:r>
            <a:r>
              <a:rPr lang="zh-CN" altLang="en-US" dirty="0" smtClean="0">
                <a:solidFill>
                  <a:srgbClr val="0000FF"/>
                </a:solidFill>
                <a:latin typeface="黑体" panose="02010609060101010101" charset="-122"/>
                <a:ea typeface="黑体" panose="02010609060101010101" charset="-122"/>
                <a:cs typeface="黑体" panose="02010609060101010101" charset="-122"/>
              </a:rPr>
              <a:t>搜索引擎</a:t>
            </a:r>
            <a:endParaRPr lang="en-US" altLang="zh-CN" dirty="0" smtClean="0">
              <a:solidFill>
                <a:srgbClr val="0000FF"/>
              </a:solidFill>
              <a:latin typeface="黑体" panose="02010609060101010101" charset="-122"/>
              <a:ea typeface="黑体" panose="02010609060101010101" charset="-122"/>
              <a:cs typeface="黑体" panose="02010609060101010101" charset="-122"/>
            </a:endParaRPr>
          </a:p>
          <a:p>
            <a:pPr marL="628015" indent="-285750" algn="just">
              <a:lnSpc>
                <a:spcPct val="150000"/>
              </a:lnSpc>
              <a:spcBef>
                <a:spcPts val="0"/>
              </a:spcBef>
              <a:buClrTx/>
              <a:buFont typeface="Arial" panose="020B0604020202020204" pitchFamily="34" charset="0"/>
              <a:buChar char="•"/>
              <a:defRPr/>
            </a:pPr>
            <a:r>
              <a:rPr lang="zh-CN" altLang="en-US" sz="1600" dirty="0">
                <a:solidFill>
                  <a:srgbClr val="0000FF"/>
                </a:solidFill>
                <a:latin typeface="黑体" panose="02010609060101010101" charset="-122"/>
                <a:ea typeface="黑体" panose="02010609060101010101" charset="-122"/>
                <a:cs typeface="黑体" panose="02010609060101010101" charset="-122"/>
              </a:rPr>
              <a:t>搜索引擎</a:t>
            </a:r>
            <a:r>
              <a:rPr lang="zh-CN" altLang="en-US" sz="1600" dirty="0" smtClean="0">
                <a:solidFill>
                  <a:srgbClr val="0000FF"/>
                </a:solidFill>
                <a:latin typeface="黑体" panose="02010609060101010101" charset="-122"/>
                <a:ea typeface="黑体" panose="02010609060101010101" charset="-122"/>
                <a:cs typeface="黑体" panose="02010609060101010101" charset="-122"/>
              </a:rPr>
              <a:t>：</a:t>
            </a:r>
            <a:r>
              <a:rPr lang="zh-CN" altLang="en-US" sz="1600" dirty="0">
                <a:latin typeface="黑体" panose="02010609060101010101" charset="-122"/>
                <a:ea typeface="黑体" panose="02010609060101010101" charset="-122"/>
                <a:cs typeface="黑体" panose="02010609060101010101" charset="-122"/>
              </a:rPr>
              <a:t>满足了用户有明确目的主动查找需求（主观意识的查询搜索关键词）。搜索引擎的输出更贴近用户的主观搜索需求（尽管可以有一定的“发散”，如百度边栏的信息）</a:t>
            </a:r>
            <a:r>
              <a:rPr lang="zh-CN" altLang="en-US" sz="1600" dirty="0" smtClean="0">
                <a:latin typeface="黑体" panose="02010609060101010101" charset="-122"/>
                <a:ea typeface="黑体" panose="02010609060101010101" charset="-122"/>
                <a:cs typeface="黑体" panose="02010609060101010101" charset="-122"/>
              </a:rPr>
              <a:t>。</a:t>
            </a:r>
            <a:endParaRPr lang="en-US" altLang="zh-CN" sz="1600" dirty="0" smtClean="0">
              <a:latin typeface="黑体" panose="02010609060101010101" charset="-122"/>
              <a:ea typeface="黑体" panose="02010609060101010101" charset="-122"/>
              <a:cs typeface="黑体" panose="02010609060101010101" charset="-122"/>
            </a:endParaRPr>
          </a:p>
          <a:p>
            <a:pPr marL="628015" indent="-285750" algn="just">
              <a:lnSpc>
                <a:spcPct val="150000"/>
              </a:lnSpc>
              <a:spcBef>
                <a:spcPts val="0"/>
              </a:spcBef>
              <a:buClrTx/>
              <a:buFont typeface="Arial" panose="020B0604020202020204" pitchFamily="34" charset="0"/>
              <a:buChar char="•"/>
              <a:defRPr/>
            </a:pPr>
            <a:endParaRPr lang="zh-CN" altLang="en-US" sz="1600" dirty="0">
              <a:latin typeface="黑体" panose="02010609060101010101" charset="-122"/>
              <a:ea typeface="黑体" panose="02010609060101010101" charset="-122"/>
              <a:cs typeface="黑体" panose="02010609060101010101" charset="-122"/>
            </a:endParaRPr>
          </a:p>
          <a:p>
            <a:pPr marL="628015" indent="-285750" algn="just">
              <a:lnSpc>
                <a:spcPct val="150000"/>
              </a:lnSpc>
              <a:spcBef>
                <a:spcPts val="0"/>
              </a:spcBef>
              <a:buClrTx/>
              <a:buFont typeface="Arial" panose="020B0604020202020204" pitchFamily="34" charset="0"/>
              <a:buChar char="•"/>
              <a:defRPr/>
            </a:pPr>
            <a:r>
              <a:rPr lang="zh-CN" altLang="en-US" sz="1600" dirty="0">
                <a:solidFill>
                  <a:srgbClr val="0000FF"/>
                </a:solidFill>
                <a:latin typeface="黑体" panose="02010609060101010101" charset="-122"/>
                <a:ea typeface="黑体" panose="02010609060101010101" charset="-122"/>
                <a:cs typeface="黑体" panose="02010609060101010101" charset="-122"/>
              </a:rPr>
              <a:t>推荐系统</a:t>
            </a:r>
            <a:r>
              <a:rPr lang="zh-CN" altLang="en-US" sz="1600" dirty="0">
                <a:latin typeface="黑体" panose="02010609060101010101" charset="-122"/>
                <a:ea typeface="黑体" panose="02010609060101010101" charset="-122"/>
                <a:cs typeface="黑体" panose="02010609060101010101" charset="-122"/>
              </a:rPr>
              <a:t>：在用户没有明确目的时候，帮助用户发现感兴趣的新内容。推荐系统的输出会充分考虑“协同过滤”的结果，关联的结果在“深度、广度”上更进一步。</a:t>
            </a:r>
            <a:endParaRPr lang="zh-CN" altLang="en-US" sz="1600" dirty="0">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1"/>
          <a:stretch>
            <a:fillRect/>
          </a:stretch>
        </p:blipFill>
        <p:spPr>
          <a:xfrm>
            <a:off x="553369" y="1885719"/>
            <a:ext cx="715716" cy="723844"/>
          </a:xfrm>
          <a:prstGeom prst="rect">
            <a:avLst/>
          </a:prstGeom>
        </p:spPr>
      </p:pic>
      <p:pic>
        <p:nvPicPr>
          <p:cNvPr id="6" name="图片 5"/>
          <p:cNvPicPr>
            <a:picLocks noChangeAspect="1"/>
          </p:cNvPicPr>
          <p:nvPr/>
        </p:nvPicPr>
        <p:blipFill>
          <a:blip r:embed="rId2"/>
          <a:stretch>
            <a:fillRect/>
          </a:stretch>
        </p:blipFill>
        <p:spPr>
          <a:xfrm>
            <a:off x="553369" y="2926059"/>
            <a:ext cx="722489" cy="704427"/>
          </a:xfrm>
          <a:prstGeom prst="rect">
            <a:avLst/>
          </a:prstGeom>
        </p:spPr>
      </p:pic>
      <p:sp>
        <p:nvSpPr>
          <p:cNvPr id="7" name="文本框 66"/>
          <p:cNvSpPr txBox="1">
            <a:spLocks noChangeArrowheads="1"/>
          </p:cNvSpPr>
          <p:nvPr/>
        </p:nvSpPr>
        <p:spPr bwMode="auto">
          <a:xfrm>
            <a:off x="1251940" y="4394098"/>
            <a:ext cx="102772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0766D4"/>
                </a:solidFill>
                <a:latin typeface="黑体" panose="02010609060101010101" charset="-122"/>
                <a:ea typeface="黑体" panose="02010609060101010101" charset="-122"/>
                <a:cs typeface="黑体" panose="02010609060101010101" charset="-122"/>
                <a:sym typeface="Arial" panose="020B0604020202020204" pitchFamily="34" charset="0"/>
              </a:rPr>
              <a:t>相似之处</a:t>
            </a:r>
            <a:r>
              <a:rPr lang="zh-CN" altLang="en-US" sz="1600" dirty="0">
                <a:solidFill>
                  <a:schemeClr val="bg1">
                    <a:lumMod val="65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endParaRPr lang="zh-CN" altLang="en-US" sz="1600" dirty="0">
              <a:solidFill>
                <a:schemeClr val="bg1">
                  <a:lumMod val="65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a:p>
            <a:pPr>
              <a:lnSpc>
                <a:spcPct val="150000"/>
              </a:lnSpc>
            </a:pPr>
            <a:r>
              <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r>
              <a:rPr lang="en-US" altLang="zh-CN"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1</a:t>
            </a:r>
            <a:r>
              <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）模型上：都存在猜测用户潜在心理、行为的味道（推荐系统要更浓一点）；</a:t>
            </a:r>
            <a:endPar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a:p>
            <a:pPr>
              <a:lnSpc>
                <a:spcPct val="150000"/>
              </a:lnSpc>
            </a:pPr>
            <a:r>
              <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r>
              <a:rPr lang="en-US" altLang="zh-CN"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2</a:t>
            </a:r>
            <a:r>
              <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）形式上：都存在要输出一个</a:t>
            </a:r>
            <a:r>
              <a:rPr lang="en-US" altLang="zh-CN"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排序列表</a:t>
            </a:r>
            <a:r>
              <a:rPr lang="en-US" altLang="zh-CN"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rPr>
              <a:t>的问题；</a:t>
            </a:r>
            <a:endParaRPr lang="zh-CN" altLang="en-US" sz="1600" dirty="0">
              <a:solidFill>
                <a:schemeClr val="tx1">
                  <a:lumMod val="95000"/>
                  <a:lumOff val="5000"/>
                </a:schemeClr>
              </a:solidFill>
              <a:latin typeface="黑体" panose="02010609060101010101" charset="-122"/>
              <a:ea typeface="黑体" panose="02010609060101010101" charset="-122"/>
              <a:cs typeface="黑体" panose="02010609060101010101" charset="-122"/>
              <a:sym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1.1 </a:t>
            </a:r>
            <a:r>
              <a:rPr lang="zh-CN" altLang="en-US" dirty="0">
                <a:sym typeface="+mn-ea"/>
              </a:rPr>
              <a:t>推荐系统的背景与价值</a:t>
            </a:r>
            <a:r>
              <a:rPr lang="en-US" altLang="zh-CN" dirty="0"/>
              <a:t>——</a:t>
            </a:r>
            <a:r>
              <a:rPr lang="zh-CN" altLang="en-US" dirty="0"/>
              <a:t>原理</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lstStyle/>
          <a:p>
            <a:pPr>
              <a:lnSpc>
                <a:spcPct val="150000"/>
              </a:lnSpc>
              <a:buFont typeface="Arial" panose="020B0604020202020204" pitchFamily="34" charset="0"/>
              <a:buChar char="•"/>
            </a:pPr>
            <a:r>
              <a:rPr lang="zh-CN" altLang="en-US" sz="1800" dirty="0">
                <a:solidFill>
                  <a:srgbClr val="0000FF"/>
                </a:solidFill>
              </a:rPr>
              <a:t>推荐系统</a:t>
            </a:r>
            <a:r>
              <a:rPr lang="zh-CN" altLang="en-US" sz="1800" dirty="0"/>
              <a:t>：可以被简单地抽象成一</a:t>
            </a:r>
            <a:r>
              <a:rPr lang="zh-CN" altLang="en-US" sz="1800" dirty="0" smtClean="0"/>
              <a:t>个</a:t>
            </a:r>
            <a:r>
              <a:rPr lang="en-US" altLang="zh-CN" sz="1800" dirty="0" err="1" smtClean="0"/>
              <a:t>m×n</a:t>
            </a:r>
            <a:r>
              <a:rPr lang="zh-CN" altLang="en-US" sz="1800" dirty="0" smtClean="0"/>
              <a:t>的</a:t>
            </a:r>
            <a:r>
              <a:rPr lang="zh-CN" altLang="en-US" sz="1800" dirty="0"/>
              <a:t>矩阵</a:t>
            </a:r>
            <a:r>
              <a:rPr lang="en-US" altLang="zh-CN" sz="1800" dirty="0"/>
              <a:t>R</a:t>
            </a:r>
            <a:r>
              <a:rPr lang="zh-CN" altLang="en-US" sz="1800" dirty="0"/>
              <a:t>，行和列分别表示：用户、物品，</a:t>
            </a:r>
            <a:r>
              <a:rPr lang="en-US" altLang="zh-CN" sz="1800" dirty="0"/>
              <a:t>m</a:t>
            </a:r>
            <a:r>
              <a:rPr lang="zh-CN" altLang="en-US" sz="1800" dirty="0"/>
              <a:t>和分别表示用户和物品数量。矩阵中的每一项代表：一个用户对一个物品的评分</a:t>
            </a:r>
            <a:r>
              <a:rPr lang="zh-CN" altLang="en-US" sz="1800" dirty="0" smtClean="0"/>
              <a:t>，</a:t>
            </a:r>
            <a:r>
              <a:rPr lang="en-US" altLang="zh-CN" sz="1800" dirty="0" smtClean="0"/>
              <a:t>(?)</a:t>
            </a:r>
            <a:r>
              <a:rPr lang="zh-CN" altLang="en-US" sz="1800" dirty="0" smtClean="0"/>
              <a:t>表示</a:t>
            </a:r>
            <a:r>
              <a:rPr lang="zh-CN" altLang="en-US" sz="1800" dirty="0"/>
              <a:t>这个用户和这个物品之间没有交互（待预测）。</a:t>
            </a:r>
            <a:endParaRPr lang="zh-CN" altLang="en-US" sz="1800" dirty="0"/>
          </a:p>
          <a:p>
            <a:pPr>
              <a:lnSpc>
                <a:spcPct val="150000"/>
              </a:lnSpc>
              <a:buFont typeface="Arial" panose="020B0604020202020204" pitchFamily="34" charset="0"/>
              <a:buChar char="•"/>
            </a:pPr>
            <a:r>
              <a:rPr lang="zh-CN" altLang="en-US" sz="1800" dirty="0">
                <a:solidFill>
                  <a:srgbClr val="0000FF"/>
                </a:solidFill>
              </a:rPr>
              <a:t>目标</a:t>
            </a:r>
            <a:r>
              <a:rPr lang="zh-CN" altLang="en-US" sz="1800" dirty="0"/>
              <a:t>：预测矩阵中所有未知项的</a:t>
            </a:r>
            <a:r>
              <a:rPr lang="zh-CN" altLang="en-US" sz="1800" dirty="0" smtClean="0"/>
              <a:t>评分</a:t>
            </a:r>
            <a:r>
              <a:rPr lang="en-US" altLang="zh-CN" sz="1800" dirty="0" smtClean="0"/>
              <a:t>(</a:t>
            </a:r>
            <a:r>
              <a:rPr lang="en-US" altLang="zh-CN" sz="1800" dirty="0">
                <a:sym typeface="+mn-ea"/>
              </a:rPr>
              <a:t>?</a:t>
            </a:r>
            <a:r>
              <a:rPr lang="en-US" altLang="zh-CN" sz="1800" dirty="0" smtClean="0"/>
              <a:t>)</a:t>
            </a:r>
            <a:r>
              <a:rPr lang="zh-CN" altLang="en-US" sz="1800" dirty="0" smtClean="0"/>
              <a:t>，</a:t>
            </a:r>
            <a:r>
              <a:rPr lang="zh-CN" altLang="en-US" sz="1800" dirty="0"/>
              <a:t>然后给用户推荐评分较高的未交互物品。</a:t>
            </a:r>
            <a:endParaRPr lang="zh-CN" altLang="en-US" sz="1800" dirty="0"/>
          </a:p>
        </p:txBody>
      </p:sp>
      <p:pic>
        <p:nvPicPr>
          <p:cNvPr id="12"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l="106" t="7135" r="54514" b="17585"/>
          <a:stretch>
            <a:fillRect/>
          </a:stretch>
        </p:blipFill>
        <p:spPr bwMode="auto">
          <a:xfrm>
            <a:off x="3477240" y="3010823"/>
            <a:ext cx="4263591" cy="333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1.1 </a:t>
            </a:r>
            <a:r>
              <a:rPr lang="zh-CN" altLang="en-US" dirty="0">
                <a:sym typeface="+mn-ea"/>
              </a:rPr>
              <a:t>推荐系统的背景与价值</a:t>
            </a:r>
            <a:r>
              <a:rPr lang="en-US" altLang="zh-CN" dirty="0">
                <a:sym typeface="+mn-ea"/>
              </a:rPr>
              <a:t>——</a:t>
            </a:r>
            <a:r>
              <a:rPr lang="zh-CN" altLang="en-US" dirty="0"/>
              <a:t>火爆前景</a:t>
            </a:r>
            <a:endParaRPr lang="zh-CN" altLang="en-US" dirty="0"/>
          </a:p>
        </p:txBody>
      </p:sp>
      <p:cxnSp>
        <p:nvCxnSpPr>
          <p:cNvPr id="8" name="直接连接符 56"/>
          <p:cNvCxnSpPr/>
          <p:nvPr/>
        </p:nvCxnSpPr>
        <p:spPr>
          <a:xfrm flipV="1">
            <a:off x="9976403" y="142601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197778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n-ea"/>
            </a:endParaRPr>
          </a:p>
        </p:txBody>
      </p:sp>
      <p:sp>
        <p:nvSpPr>
          <p:cNvPr id="9" name="椭圆 8"/>
          <p:cNvSpPr/>
          <p:nvPr/>
        </p:nvSpPr>
        <p:spPr>
          <a:xfrm>
            <a:off x="4022331" y="2803265"/>
            <a:ext cx="3247383" cy="1470944"/>
          </a:xfrm>
          <a:prstGeom prst="ellipse">
            <a:avLst/>
          </a:prstGeom>
          <a:noFill/>
          <a:ln w="1905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913765">
              <a:lnSpc>
                <a:spcPct val="120000"/>
              </a:lnSpc>
            </a:pPr>
            <a:endParaRPr lang="zh-CN" altLang="en-US" sz="640">
              <a:solidFill>
                <a:schemeClr val="bg1">
                  <a:lumMod val="65000"/>
                </a:schemeClr>
              </a:solidFill>
              <a:latin typeface="+mn-ea"/>
              <a:cs typeface="黑体" panose="02010609060101010101" charset="-122"/>
              <a:sym typeface="Arial" panose="020B0604020202020204" pitchFamily="34" charset="0"/>
            </a:endParaRPr>
          </a:p>
        </p:txBody>
      </p:sp>
      <p:sp>
        <p:nvSpPr>
          <p:cNvPr id="10" name="椭圆 9"/>
          <p:cNvSpPr/>
          <p:nvPr/>
        </p:nvSpPr>
        <p:spPr>
          <a:xfrm rot="5400000">
            <a:off x="3975126" y="2884012"/>
            <a:ext cx="3247383" cy="1470944"/>
          </a:xfrm>
          <a:prstGeom prst="ellipse">
            <a:avLst/>
          </a:prstGeom>
          <a:noFill/>
          <a:ln w="1905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913765">
              <a:lnSpc>
                <a:spcPct val="120000"/>
              </a:lnSpc>
            </a:pPr>
            <a:endParaRPr lang="zh-CN" altLang="en-US" sz="640">
              <a:solidFill>
                <a:schemeClr val="bg1">
                  <a:lumMod val="65000"/>
                </a:schemeClr>
              </a:solidFill>
              <a:latin typeface="+mn-ea"/>
              <a:cs typeface="黑体" panose="02010609060101010101" charset="-122"/>
              <a:sym typeface="Arial" panose="020B0604020202020204" pitchFamily="34" charset="0"/>
            </a:endParaRPr>
          </a:p>
        </p:txBody>
      </p:sp>
      <p:sp>
        <p:nvSpPr>
          <p:cNvPr id="11" name="椭圆 10"/>
          <p:cNvSpPr/>
          <p:nvPr/>
        </p:nvSpPr>
        <p:spPr>
          <a:xfrm>
            <a:off x="4383246" y="2364893"/>
            <a:ext cx="1121573" cy="11215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pPr>
            <a:endParaRPr lang="zh-CN" altLang="en-US" sz="1420">
              <a:solidFill>
                <a:prstClr val="white"/>
              </a:solidFill>
              <a:latin typeface="+mn-ea"/>
              <a:cs typeface="黑体" panose="02010609060101010101" charset="-122"/>
              <a:sym typeface="Arial" panose="020B0604020202020204" pitchFamily="34" charset="0"/>
            </a:endParaRPr>
          </a:p>
        </p:txBody>
      </p:sp>
      <p:sp>
        <p:nvSpPr>
          <p:cNvPr id="12" name="椭圆 11"/>
          <p:cNvSpPr/>
          <p:nvPr/>
        </p:nvSpPr>
        <p:spPr>
          <a:xfrm>
            <a:off x="5641221" y="2364893"/>
            <a:ext cx="1121573" cy="11215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pPr>
            <a:endParaRPr lang="zh-CN" altLang="en-US" sz="1420">
              <a:solidFill>
                <a:prstClr val="white"/>
              </a:solidFill>
              <a:latin typeface="+mn-ea"/>
              <a:cs typeface="黑体" panose="02010609060101010101" charset="-122"/>
              <a:sym typeface="Arial" panose="020B0604020202020204" pitchFamily="34" charset="0"/>
            </a:endParaRPr>
          </a:p>
        </p:txBody>
      </p:sp>
      <p:sp>
        <p:nvSpPr>
          <p:cNvPr id="14" name="椭圆 13"/>
          <p:cNvSpPr/>
          <p:nvPr/>
        </p:nvSpPr>
        <p:spPr>
          <a:xfrm>
            <a:off x="5641221" y="3580206"/>
            <a:ext cx="1121573" cy="1121573"/>
          </a:xfrm>
          <a:prstGeom prst="ellipse">
            <a:avLst/>
          </a:prstGeom>
          <a:gradFill>
            <a:gsLst>
              <a:gs pos="0">
                <a:srgbClr val="FECF40"/>
              </a:gs>
              <a:gs pos="100000">
                <a:srgbClr val="846C2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pPr>
            <a:endParaRPr lang="zh-CN" altLang="en-US" sz="1420">
              <a:solidFill>
                <a:prstClr val="white"/>
              </a:solidFill>
              <a:latin typeface="+mn-ea"/>
              <a:cs typeface="黑体" panose="02010609060101010101" charset="-122"/>
              <a:sym typeface="Arial" panose="020B0604020202020204" pitchFamily="34" charset="0"/>
            </a:endParaRPr>
          </a:p>
        </p:txBody>
      </p:sp>
      <p:sp>
        <p:nvSpPr>
          <p:cNvPr id="17" name="椭圆 16"/>
          <p:cNvSpPr/>
          <p:nvPr/>
        </p:nvSpPr>
        <p:spPr>
          <a:xfrm>
            <a:off x="4383246" y="3590673"/>
            <a:ext cx="1121573" cy="1121573"/>
          </a:xfrm>
          <a:prstGeom prst="ellipse">
            <a:avLst/>
          </a:prstGeom>
          <a:gradFill>
            <a:gsLst>
              <a:gs pos="0">
                <a:srgbClr val="9EE256"/>
              </a:gs>
              <a:gs pos="100000">
                <a:srgbClr val="52762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pPr>
            <a:endParaRPr lang="zh-CN" altLang="en-US" sz="1420">
              <a:solidFill>
                <a:prstClr val="white"/>
              </a:solidFill>
              <a:latin typeface="+mn-ea"/>
              <a:cs typeface="黑体" panose="02010609060101010101" charset="-122"/>
              <a:sym typeface="Arial" panose="020B0604020202020204" pitchFamily="34" charset="0"/>
            </a:endParaRPr>
          </a:p>
        </p:txBody>
      </p:sp>
      <p:sp>
        <p:nvSpPr>
          <p:cNvPr id="18" name="矩形 17"/>
          <p:cNvSpPr/>
          <p:nvPr/>
        </p:nvSpPr>
        <p:spPr>
          <a:xfrm>
            <a:off x="4612680" y="2565889"/>
            <a:ext cx="609031" cy="61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ct val="120000"/>
              </a:lnSpc>
            </a:pPr>
            <a:r>
              <a:rPr lang="zh-CN" altLang="en-US" sz="1420" b="1" dirty="0">
                <a:solidFill>
                  <a:schemeClr val="bg1"/>
                </a:solidFill>
                <a:latin typeface="+mn-ea"/>
                <a:ea typeface="+mn-ea"/>
                <a:cs typeface="黑体" panose="02010609060101010101" charset="-122"/>
                <a:sym typeface="Arial" panose="020B0604020202020204" pitchFamily="34" charset="0"/>
              </a:rPr>
              <a:t>必备功能</a:t>
            </a:r>
            <a:endParaRPr lang="zh-CN" altLang="en-US" sz="1420" b="1" dirty="0">
              <a:solidFill>
                <a:schemeClr val="bg1"/>
              </a:solidFill>
              <a:latin typeface="+mn-ea"/>
              <a:ea typeface="+mn-ea"/>
              <a:cs typeface="黑体" panose="02010609060101010101" charset="-122"/>
              <a:sym typeface="Arial" panose="020B0604020202020204" pitchFamily="34" charset="0"/>
            </a:endParaRPr>
          </a:p>
        </p:txBody>
      </p:sp>
      <p:sp>
        <p:nvSpPr>
          <p:cNvPr id="19" name="矩形 18"/>
          <p:cNvSpPr/>
          <p:nvPr/>
        </p:nvSpPr>
        <p:spPr>
          <a:xfrm>
            <a:off x="5870088" y="2582117"/>
            <a:ext cx="631773" cy="61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ct val="120000"/>
              </a:lnSpc>
            </a:pPr>
            <a:r>
              <a:rPr lang="zh-CN" altLang="en-US" sz="1420" b="1" dirty="0">
                <a:solidFill>
                  <a:schemeClr val="bg1"/>
                </a:solidFill>
                <a:latin typeface="+mn-ea"/>
                <a:ea typeface="+mn-ea"/>
                <a:cs typeface="黑体" panose="02010609060101010101" charset="-122"/>
                <a:sym typeface="Arial" panose="020B0604020202020204" pitchFamily="34" charset="0"/>
              </a:rPr>
              <a:t>就业热门</a:t>
            </a:r>
            <a:endParaRPr lang="zh-CN" altLang="en-US" sz="1420" b="1" dirty="0">
              <a:solidFill>
                <a:schemeClr val="bg1"/>
              </a:solidFill>
              <a:latin typeface="+mn-ea"/>
              <a:ea typeface="+mn-ea"/>
              <a:cs typeface="黑体" panose="02010609060101010101" charset="-122"/>
              <a:sym typeface="Arial" panose="020B0604020202020204" pitchFamily="34" charset="0"/>
            </a:endParaRPr>
          </a:p>
        </p:txBody>
      </p:sp>
      <p:sp>
        <p:nvSpPr>
          <p:cNvPr id="20" name="矩形 19"/>
          <p:cNvSpPr/>
          <p:nvPr/>
        </p:nvSpPr>
        <p:spPr>
          <a:xfrm>
            <a:off x="4545551" y="3801193"/>
            <a:ext cx="773873" cy="61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ct val="120000"/>
              </a:lnSpc>
            </a:pPr>
            <a:r>
              <a:rPr lang="zh-CN" altLang="en-US" sz="1420" b="1" dirty="0">
                <a:solidFill>
                  <a:schemeClr val="bg1"/>
                </a:solidFill>
                <a:latin typeface="+mn-ea"/>
                <a:ea typeface="+mn-ea"/>
                <a:cs typeface="黑体" panose="02010609060101010101" charset="-122"/>
                <a:sym typeface="Arial" panose="020B0604020202020204" pitchFamily="34" charset="0"/>
              </a:rPr>
              <a:t>入门</a:t>
            </a:r>
            <a:endParaRPr lang="zh-CN" altLang="en-US" sz="1420" b="1" dirty="0">
              <a:solidFill>
                <a:schemeClr val="bg1"/>
              </a:solidFill>
              <a:latin typeface="+mn-ea"/>
              <a:ea typeface="+mn-ea"/>
              <a:cs typeface="黑体" panose="02010609060101010101" charset="-122"/>
              <a:sym typeface="Arial" panose="020B0604020202020204" pitchFamily="34" charset="0"/>
            </a:endParaRPr>
          </a:p>
          <a:p>
            <a:pPr algn="ctr" defTabSz="913765">
              <a:lnSpc>
                <a:spcPct val="120000"/>
              </a:lnSpc>
            </a:pPr>
            <a:r>
              <a:rPr lang="zh-CN" altLang="en-US" sz="1420" b="1" dirty="0">
                <a:solidFill>
                  <a:schemeClr val="bg1"/>
                </a:solidFill>
                <a:latin typeface="+mn-ea"/>
                <a:ea typeface="+mn-ea"/>
                <a:cs typeface="黑体" panose="02010609060101010101" charset="-122"/>
                <a:sym typeface="Arial" panose="020B0604020202020204" pitchFamily="34" charset="0"/>
              </a:rPr>
              <a:t>不难</a:t>
            </a:r>
            <a:endParaRPr lang="zh-CN" altLang="en-US" sz="1420" b="1" dirty="0">
              <a:solidFill>
                <a:schemeClr val="bg1"/>
              </a:solidFill>
              <a:latin typeface="+mn-ea"/>
              <a:ea typeface="+mn-ea"/>
              <a:cs typeface="黑体" panose="02010609060101010101" charset="-122"/>
              <a:sym typeface="Arial" panose="020B0604020202020204" pitchFamily="34" charset="0"/>
            </a:endParaRPr>
          </a:p>
        </p:txBody>
      </p:sp>
      <p:sp>
        <p:nvSpPr>
          <p:cNvPr id="21" name="矩形 20"/>
          <p:cNvSpPr/>
          <p:nvPr/>
        </p:nvSpPr>
        <p:spPr>
          <a:xfrm>
            <a:off x="5720371" y="3801099"/>
            <a:ext cx="918916" cy="61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ct val="120000"/>
              </a:lnSpc>
            </a:pPr>
            <a:r>
              <a:rPr lang="zh-CN" altLang="en-US" sz="1420" b="1" dirty="0">
                <a:solidFill>
                  <a:schemeClr val="bg1"/>
                </a:solidFill>
                <a:latin typeface="+mn-ea"/>
                <a:ea typeface="+mn-ea"/>
                <a:cs typeface="黑体" panose="02010609060101010101" charset="-122"/>
                <a:sym typeface="Arial" panose="020B0604020202020204" pitchFamily="34" charset="0"/>
              </a:rPr>
              <a:t>学界</a:t>
            </a:r>
            <a:endParaRPr lang="zh-CN" altLang="en-US" sz="1420" b="1" dirty="0">
              <a:solidFill>
                <a:schemeClr val="bg1"/>
              </a:solidFill>
              <a:latin typeface="+mn-ea"/>
              <a:ea typeface="+mn-ea"/>
              <a:cs typeface="黑体" panose="02010609060101010101" charset="-122"/>
              <a:sym typeface="Arial" panose="020B0604020202020204" pitchFamily="34" charset="0"/>
            </a:endParaRPr>
          </a:p>
          <a:p>
            <a:pPr algn="ctr" defTabSz="913765">
              <a:lnSpc>
                <a:spcPct val="120000"/>
              </a:lnSpc>
            </a:pPr>
            <a:r>
              <a:rPr lang="zh-CN" altLang="en-US" sz="1420" b="1" dirty="0">
                <a:solidFill>
                  <a:schemeClr val="bg1"/>
                </a:solidFill>
                <a:latin typeface="+mn-ea"/>
                <a:ea typeface="+mn-ea"/>
                <a:cs typeface="黑体" panose="02010609060101010101" charset="-122"/>
                <a:sym typeface="Arial" panose="020B0604020202020204" pitchFamily="34" charset="0"/>
              </a:rPr>
              <a:t>热点</a:t>
            </a:r>
            <a:endParaRPr lang="zh-CN" altLang="en-US" sz="1420" b="1" dirty="0">
              <a:solidFill>
                <a:schemeClr val="bg1"/>
              </a:solidFill>
              <a:latin typeface="+mn-ea"/>
              <a:ea typeface="+mn-ea"/>
              <a:cs typeface="黑体" panose="02010609060101010101" charset="-122"/>
              <a:sym typeface="Arial" panose="020B0604020202020204" pitchFamily="34" charset="0"/>
            </a:endParaRPr>
          </a:p>
        </p:txBody>
      </p:sp>
      <p:sp>
        <p:nvSpPr>
          <p:cNvPr id="22" name="Content Placeholder 2"/>
          <p:cNvSpPr txBox="1"/>
          <p:nvPr/>
        </p:nvSpPr>
        <p:spPr>
          <a:xfrm>
            <a:off x="1737199" y="2462689"/>
            <a:ext cx="2513855" cy="867755"/>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dirty="0">
                <a:solidFill>
                  <a:srgbClr val="0B5FD1"/>
                </a:solidFill>
                <a:latin typeface="+mn-ea"/>
                <a:cs typeface="黑体" panose="02010609060101010101" charset="-122"/>
                <a:sym typeface="Arial" panose="020B0604020202020204" pitchFamily="34" charset="0"/>
              </a:rPr>
              <a:t>主流移动互联网产品必备的功能</a:t>
            </a:r>
            <a:r>
              <a:rPr lang="zh-CN" altLang="en-US" sz="1400" dirty="0">
                <a:solidFill>
                  <a:schemeClr val="bg1">
                    <a:lumMod val="65000"/>
                  </a:schemeClr>
                </a:solidFill>
                <a:latin typeface="+mn-ea"/>
                <a:cs typeface="黑体" panose="02010609060101010101" charset="-122"/>
                <a:sym typeface="Arial" panose="020B0604020202020204" pitchFamily="34" charset="0"/>
              </a:rPr>
              <a:t>：</a:t>
            </a:r>
            <a:r>
              <a:rPr lang="zh-CN" altLang="en-US" sz="1400" dirty="0">
                <a:solidFill>
                  <a:schemeClr val="bg1">
                    <a:lumMod val="50000"/>
                  </a:schemeClr>
                </a:solidFill>
                <a:latin typeface="+mn-ea"/>
                <a:cs typeface="黑体" panose="02010609060101010101" charset="-122"/>
                <a:sym typeface="Arial" panose="020B0604020202020204" pitchFamily="34" charset="0"/>
              </a:rPr>
              <a:t>今日头条、淘宝天猫、京东、知乎、美团、网易音乐</a:t>
            </a:r>
            <a:r>
              <a:rPr lang="en-US" altLang="zh-CN" sz="1400" dirty="0">
                <a:solidFill>
                  <a:schemeClr val="bg1">
                    <a:lumMod val="50000"/>
                  </a:schemeClr>
                </a:solidFill>
                <a:latin typeface="+mn-ea"/>
                <a:cs typeface="黑体" panose="02010609060101010101" charset="-122"/>
                <a:sym typeface="Arial" panose="020B0604020202020204" pitchFamily="34" charset="0"/>
              </a:rPr>
              <a:t>......</a:t>
            </a:r>
            <a:endParaRPr lang="en-US" altLang="zh-CN" sz="1400" b="1" dirty="0">
              <a:solidFill>
                <a:schemeClr val="bg1">
                  <a:lumMod val="50000"/>
                </a:schemeClr>
              </a:solidFill>
              <a:latin typeface="+mn-ea"/>
              <a:cs typeface="黑体" panose="02010609060101010101" charset="-122"/>
              <a:sym typeface="Arial" panose="020B0604020202020204" pitchFamily="34" charset="0"/>
            </a:endParaRPr>
          </a:p>
        </p:txBody>
      </p:sp>
      <p:sp>
        <p:nvSpPr>
          <p:cNvPr id="23" name="Content Placeholder 2"/>
          <p:cNvSpPr txBox="1"/>
          <p:nvPr/>
        </p:nvSpPr>
        <p:spPr>
          <a:xfrm>
            <a:off x="6975272" y="2462858"/>
            <a:ext cx="2774441" cy="779527"/>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dirty="0">
                <a:solidFill>
                  <a:srgbClr val="0B5FD1"/>
                </a:solidFill>
                <a:latin typeface="+mn-ea"/>
                <a:cs typeface="黑体" panose="02010609060101010101" charset="-122"/>
                <a:sym typeface="Arial" panose="020B0604020202020204" pitchFamily="34" charset="0"/>
              </a:rPr>
              <a:t>各大独角兽互联网企业</a:t>
            </a:r>
            <a:r>
              <a:rPr lang="zh-CN" altLang="en-US" sz="1400" dirty="0">
                <a:solidFill>
                  <a:schemeClr val="bg1">
                    <a:lumMod val="50000"/>
                  </a:schemeClr>
                </a:solidFill>
                <a:latin typeface="+mn-ea"/>
                <a:cs typeface="黑体" panose="02010609060101010101" charset="-122"/>
                <a:sym typeface="Arial" panose="020B0604020202020204" pitchFamily="34" charset="0"/>
              </a:rPr>
              <a:t>对推荐系统的技术、人才需求缺口大，就业薪酬高</a:t>
            </a:r>
            <a:r>
              <a:rPr lang="en-US" altLang="zh-CN" sz="1400" dirty="0">
                <a:solidFill>
                  <a:schemeClr val="bg1">
                    <a:lumMod val="50000"/>
                  </a:schemeClr>
                </a:solidFill>
                <a:latin typeface="+mn-ea"/>
                <a:cs typeface="黑体" panose="02010609060101010101" charset="-122"/>
                <a:sym typeface="Arial" panose="020B0604020202020204" pitchFamily="34" charset="0"/>
              </a:rPr>
              <a:t>......</a:t>
            </a:r>
            <a:endParaRPr lang="en-US" altLang="zh-CN" sz="1400" dirty="0">
              <a:solidFill>
                <a:schemeClr val="bg1">
                  <a:lumMod val="50000"/>
                </a:schemeClr>
              </a:solidFill>
              <a:latin typeface="+mn-ea"/>
              <a:cs typeface="黑体" panose="02010609060101010101" charset="-122"/>
              <a:sym typeface="Arial" panose="020B0604020202020204" pitchFamily="34" charset="0"/>
            </a:endParaRPr>
          </a:p>
        </p:txBody>
      </p:sp>
      <p:sp>
        <p:nvSpPr>
          <p:cNvPr id="24" name="Content Placeholder 2"/>
          <p:cNvSpPr txBox="1"/>
          <p:nvPr/>
        </p:nvSpPr>
        <p:spPr>
          <a:xfrm>
            <a:off x="1737199" y="3835417"/>
            <a:ext cx="2513855" cy="964116"/>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lumMod val="50000"/>
                  </a:schemeClr>
                </a:solidFill>
                <a:latin typeface="+mn-ea"/>
                <a:cs typeface="黑体" panose="02010609060101010101" charset="-122"/>
                <a:sym typeface="Arial" panose="020B0604020202020204" pitchFamily="34" charset="0"/>
              </a:rPr>
              <a:t>典型的人工智能、机器学习技术，但是入门不难</a:t>
            </a:r>
            <a:r>
              <a:rPr lang="zh-CN" altLang="en-US" sz="1400">
                <a:solidFill>
                  <a:schemeClr val="bg1">
                    <a:lumMod val="65000"/>
                  </a:schemeClr>
                </a:solidFill>
                <a:latin typeface="+mn-ea"/>
                <a:cs typeface="黑体" panose="02010609060101010101" charset="-122"/>
                <a:sym typeface="Arial" panose="020B0604020202020204" pitchFamily="34" charset="0"/>
              </a:rPr>
              <a:t>（</a:t>
            </a:r>
            <a:r>
              <a:rPr lang="zh-CN" altLang="en-US" sz="1400">
                <a:solidFill>
                  <a:srgbClr val="0B5FD1"/>
                </a:solidFill>
                <a:latin typeface="+mn-ea"/>
                <a:cs typeface="黑体" panose="02010609060101010101" charset="-122"/>
                <a:sym typeface="Arial" panose="020B0604020202020204" pitchFamily="34" charset="0"/>
              </a:rPr>
              <a:t>概念理解、编程复杂度、数据集</a:t>
            </a:r>
            <a:r>
              <a:rPr lang="en-US" altLang="zh-CN" sz="1400">
                <a:solidFill>
                  <a:srgbClr val="0B5FD1"/>
                </a:solidFill>
                <a:latin typeface="+mn-ea"/>
                <a:cs typeface="黑体" panose="02010609060101010101" charset="-122"/>
                <a:sym typeface="Arial" panose="020B0604020202020204" pitchFamily="34" charset="0"/>
              </a:rPr>
              <a:t>Setup</a:t>
            </a:r>
            <a:r>
              <a:rPr lang="en-US" altLang="zh-CN" sz="1400">
                <a:solidFill>
                  <a:schemeClr val="bg1">
                    <a:lumMod val="65000"/>
                  </a:schemeClr>
                </a:solidFill>
                <a:latin typeface="+mn-ea"/>
                <a:cs typeface="黑体" panose="02010609060101010101" charset="-122"/>
                <a:sym typeface="Arial" panose="020B0604020202020204" pitchFamily="34" charset="0"/>
              </a:rPr>
              <a:t>.....</a:t>
            </a:r>
            <a:r>
              <a:rPr lang="zh-CN" altLang="en-US" sz="1400">
                <a:solidFill>
                  <a:schemeClr val="bg1">
                    <a:lumMod val="65000"/>
                  </a:schemeClr>
                </a:solidFill>
                <a:latin typeface="+mn-ea"/>
                <a:cs typeface="黑体" panose="02010609060101010101" charset="-122"/>
                <a:sym typeface="Arial" panose="020B0604020202020204" pitchFamily="34" charset="0"/>
              </a:rPr>
              <a:t>）</a:t>
            </a:r>
            <a:endParaRPr lang="zh-CN" altLang="en-US" sz="1400" b="1" dirty="0">
              <a:solidFill>
                <a:schemeClr val="bg1">
                  <a:lumMod val="65000"/>
                </a:schemeClr>
              </a:solidFill>
              <a:latin typeface="+mn-ea"/>
              <a:cs typeface="黑体" panose="02010609060101010101" charset="-122"/>
              <a:sym typeface="Arial" panose="020B0604020202020204" pitchFamily="34" charset="0"/>
            </a:endParaRPr>
          </a:p>
        </p:txBody>
      </p:sp>
      <p:sp>
        <p:nvSpPr>
          <p:cNvPr id="25" name="Content Placeholder 2"/>
          <p:cNvSpPr txBox="1"/>
          <p:nvPr/>
        </p:nvSpPr>
        <p:spPr>
          <a:xfrm>
            <a:off x="6975271" y="3835728"/>
            <a:ext cx="2710878" cy="115531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dirty="0">
                <a:solidFill>
                  <a:schemeClr val="bg1">
                    <a:lumMod val="65000"/>
                  </a:schemeClr>
                </a:solidFill>
                <a:latin typeface="+mn-ea"/>
                <a:cs typeface="黑体" panose="02010609060101010101" charset="-122"/>
                <a:sym typeface="Arial" panose="020B0604020202020204" pitchFamily="34" charset="0"/>
              </a:rPr>
              <a:t>目前，在</a:t>
            </a:r>
            <a:r>
              <a:rPr lang="zh-CN" altLang="en-US" sz="1400" dirty="0">
                <a:solidFill>
                  <a:srgbClr val="0B5FD1"/>
                </a:solidFill>
                <a:latin typeface="+mn-ea"/>
                <a:cs typeface="黑体" panose="02010609060101010101" charset="-122"/>
                <a:sym typeface="Arial" panose="020B0604020202020204" pitchFamily="34" charset="0"/>
              </a:rPr>
              <a:t>学术界也是热门研究方向</a:t>
            </a:r>
            <a:r>
              <a:rPr lang="zh-CN" altLang="en-US" sz="1400" dirty="0">
                <a:solidFill>
                  <a:schemeClr val="bg1">
                    <a:lumMod val="65000"/>
                  </a:schemeClr>
                </a:solidFill>
                <a:latin typeface="+mn-ea"/>
                <a:cs typeface="黑体" panose="02010609060101010101" charset="-122"/>
                <a:sym typeface="Arial" panose="020B0604020202020204" pitchFamily="34" charset="0"/>
              </a:rPr>
              <a:t>：</a:t>
            </a:r>
            <a:endParaRPr lang="zh-CN" altLang="en-US" sz="1400" dirty="0">
              <a:solidFill>
                <a:schemeClr val="bg1">
                  <a:lumMod val="65000"/>
                </a:schemeClr>
              </a:solidFill>
              <a:latin typeface="+mn-ea"/>
              <a:cs typeface="黑体" panose="02010609060101010101" charset="-122"/>
              <a:sym typeface="Arial" panose="020B0604020202020204" pitchFamily="34" charset="0"/>
            </a:endParaRPr>
          </a:p>
          <a:p>
            <a:pPr algn="l">
              <a:lnSpc>
                <a:spcPct val="120000"/>
              </a:lnSpc>
              <a:spcBef>
                <a:spcPts val="0"/>
              </a:spcBef>
              <a:spcAft>
                <a:spcPts val="0"/>
              </a:spcAft>
            </a:pPr>
            <a:r>
              <a:rPr lang="zh-CN" altLang="en-US" sz="1400" dirty="0">
                <a:solidFill>
                  <a:schemeClr val="bg1">
                    <a:lumMod val="50000"/>
                  </a:schemeClr>
                </a:solidFill>
                <a:latin typeface="+mn-ea"/>
                <a:cs typeface="黑体" panose="02010609060101010101" charset="-122"/>
                <a:sym typeface="Arial" panose="020B0604020202020204" pitchFamily="34" charset="0"/>
              </a:rPr>
              <a:t>（</a:t>
            </a:r>
            <a:r>
              <a:rPr lang="en-US" altLang="zh-CN" sz="1400" dirty="0">
                <a:solidFill>
                  <a:schemeClr val="bg1">
                    <a:lumMod val="50000"/>
                  </a:schemeClr>
                </a:solidFill>
                <a:latin typeface="+mn-ea"/>
                <a:cs typeface="黑体" panose="02010609060101010101" charset="-122"/>
                <a:sym typeface="Arial" panose="020B0604020202020204" pitchFamily="34" charset="0"/>
              </a:rPr>
              <a:t>1</a:t>
            </a:r>
            <a:r>
              <a:rPr lang="zh-CN" altLang="en-US" sz="1400" dirty="0">
                <a:solidFill>
                  <a:schemeClr val="bg1">
                    <a:lumMod val="50000"/>
                  </a:schemeClr>
                </a:solidFill>
                <a:latin typeface="+mn-ea"/>
                <a:cs typeface="黑体" panose="02010609060101010101" charset="-122"/>
                <a:sym typeface="Arial" panose="020B0604020202020204" pitchFamily="34" charset="0"/>
              </a:rPr>
              <a:t>）入门门槛不高，</a:t>
            </a:r>
            <a:r>
              <a:rPr lang="en-US" altLang="zh-CN" sz="1400" dirty="0">
                <a:solidFill>
                  <a:schemeClr val="bg1">
                    <a:lumMod val="50000"/>
                  </a:schemeClr>
                </a:solidFill>
                <a:latin typeface="+mn-ea"/>
                <a:cs typeface="黑体" panose="02010609060101010101" charset="-122"/>
                <a:sym typeface="Arial" panose="020B0604020202020204" pitchFamily="34" charset="0"/>
              </a:rPr>
              <a:t>paper</a:t>
            </a:r>
            <a:r>
              <a:rPr lang="zh-CN" altLang="en-US" sz="1400" dirty="0">
                <a:solidFill>
                  <a:schemeClr val="bg1">
                    <a:lumMod val="50000"/>
                  </a:schemeClr>
                </a:solidFill>
                <a:latin typeface="+mn-ea"/>
                <a:cs typeface="黑体" panose="02010609060101010101" charset="-122"/>
                <a:sym typeface="Arial" panose="020B0604020202020204" pitchFamily="34" charset="0"/>
              </a:rPr>
              <a:t>好发；</a:t>
            </a:r>
            <a:endParaRPr lang="zh-CN" altLang="en-US" sz="1400" dirty="0">
              <a:solidFill>
                <a:schemeClr val="bg1">
                  <a:lumMod val="50000"/>
                </a:schemeClr>
              </a:solidFill>
              <a:latin typeface="+mn-ea"/>
              <a:cs typeface="黑体" panose="02010609060101010101" charset="-122"/>
              <a:sym typeface="Arial" panose="020B0604020202020204" pitchFamily="34" charset="0"/>
            </a:endParaRPr>
          </a:p>
          <a:p>
            <a:pPr algn="l">
              <a:lnSpc>
                <a:spcPct val="120000"/>
              </a:lnSpc>
              <a:spcBef>
                <a:spcPts val="0"/>
              </a:spcBef>
              <a:spcAft>
                <a:spcPts val="0"/>
              </a:spcAft>
            </a:pPr>
            <a:r>
              <a:rPr lang="zh-CN" altLang="en-US" sz="1400" dirty="0">
                <a:solidFill>
                  <a:schemeClr val="bg1">
                    <a:lumMod val="50000"/>
                  </a:schemeClr>
                </a:solidFill>
                <a:latin typeface="+mn-ea"/>
                <a:cs typeface="黑体" panose="02010609060101010101" charset="-122"/>
                <a:sym typeface="Arial" panose="020B0604020202020204" pitchFamily="34" charset="0"/>
              </a:rPr>
              <a:t>（</a:t>
            </a:r>
            <a:r>
              <a:rPr lang="en-US" altLang="zh-CN" sz="1400" dirty="0">
                <a:solidFill>
                  <a:schemeClr val="bg1">
                    <a:lumMod val="50000"/>
                  </a:schemeClr>
                </a:solidFill>
                <a:latin typeface="+mn-ea"/>
                <a:cs typeface="黑体" panose="02010609060101010101" charset="-122"/>
                <a:sym typeface="Arial" panose="020B0604020202020204" pitchFamily="34" charset="0"/>
              </a:rPr>
              <a:t>2</a:t>
            </a:r>
            <a:r>
              <a:rPr lang="zh-CN" altLang="en-US" sz="1400" dirty="0">
                <a:solidFill>
                  <a:schemeClr val="bg1">
                    <a:lumMod val="50000"/>
                  </a:schemeClr>
                </a:solidFill>
                <a:latin typeface="+mn-ea"/>
                <a:cs typeface="黑体" panose="02010609060101010101" charset="-122"/>
                <a:sym typeface="Arial" panose="020B0604020202020204" pitchFamily="34" charset="0"/>
              </a:rPr>
              <a:t>）硕士、博士毕业都是大型公司的高端人才</a:t>
            </a:r>
            <a:endParaRPr lang="zh-CN" altLang="en-US" sz="1400" dirty="0">
              <a:solidFill>
                <a:schemeClr val="bg1">
                  <a:lumMod val="50000"/>
                </a:schemeClr>
              </a:solidFill>
              <a:latin typeface="+mn-ea"/>
              <a:cs typeface="黑体" panose="02010609060101010101" charset="-122"/>
              <a:sym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rgbClr val="0000FF"/>
                </a:solidFill>
              </a:rPr>
              <a:t>课程目录</a:t>
            </a:r>
            <a:endParaRPr lang="zh-CN" altLang="en-US" b="0" dirty="0">
              <a:solidFill>
                <a:srgbClr val="0000FF"/>
              </a:solidFill>
            </a:endParaRPr>
          </a:p>
        </p:txBody>
      </p:sp>
      <p:pic>
        <p:nvPicPr>
          <p:cNvPr id="5" name="图片 4"/>
          <p:cNvPicPr>
            <a:picLocks noChangeAspect="1"/>
          </p:cNvPicPr>
          <p:nvPr>
            <p:custDataLst>
              <p:tags r:id="rId1"/>
            </p:custDataLst>
          </p:nvPr>
        </p:nvPicPr>
        <p:blipFill>
          <a:blip r:embed="rId2"/>
          <a:stretch>
            <a:fillRect/>
          </a:stretch>
        </p:blipFill>
        <p:spPr>
          <a:xfrm>
            <a:off x="991870" y="1222375"/>
            <a:ext cx="10402570" cy="4752975"/>
          </a:xfrm>
          <a:prstGeom prst="rect">
            <a:avLst/>
          </a:prstGeom>
        </p:spPr>
      </p:pic>
      <p:sp>
        <p:nvSpPr>
          <p:cNvPr id="3" name="矩形 2"/>
          <p:cNvSpPr/>
          <p:nvPr/>
        </p:nvSpPr>
        <p:spPr>
          <a:xfrm>
            <a:off x="1276350" y="3078480"/>
            <a:ext cx="3803650" cy="1251902"/>
          </a:xfrm>
          <a:prstGeom prst="rect">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 </a:t>
            </a:r>
            <a:r>
              <a:rPr lang="zh-CN" altLang="en-US" dirty="0"/>
              <a:t>推荐系统是如何工作的</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4086225"/>
          </a:xfrm>
        </p:spPr>
        <p:txBody>
          <a:bodyPr/>
          <a:lstStyle/>
          <a:p>
            <a:pPr marL="0" indent="0" eaLnBrk="1" fontAlgn="auto" hangingPunct="1">
              <a:lnSpc>
                <a:spcPct val="150000"/>
              </a:lnSpc>
              <a:spcAft>
                <a:spcPts val="600"/>
              </a:spcAft>
              <a:buNone/>
            </a:pPr>
            <a:r>
              <a:rPr lang="zh-CN" altLang="en-US" sz="1600" dirty="0"/>
              <a:t>先回顾一下现实社会中，用户面对很多选择时做决定的过程。以看电影为例：</a:t>
            </a:r>
            <a:endParaRPr lang="zh-CN" altLang="en-US" sz="1600" dirty="0"/>
          </a:p>
          <a:p>
            <a:pPr indent="0" eaLnBrk="1" fontAlgn="auto" hangingPunct="1">
              <a:lnSpc>
                <a:spcPct val="150000"/>
              </a:lnSpc>
              <a:spcAft>
                <a:spcPts val="600"/>
              </a:spcAft>
              <a:buFont typeface="Arial" panose="020B0604020202020204" pitchFamily="34" charset="0"/>
              <a:buNone/>
            </a:pPr>
            <a:r>
              <a:rPr lang="zh-CN" altLang="en-US" sz="1600" dirty="0">
                <a:solidFill>
                  <a:srgbClr val="0000FF"/>
                </a:solidFill>
              </a:rPr>
              <a:t>（</a:t>
            </a:r>
            <a:r>
              <a:rPr lang="en-US" altLang="zh-CN" sz="1600" dirty="0">
                <a:solidFill>
                  <a:srgbClr val="0000FF"/>
                </a:solidFill>
              </a:rPr>
              <a:t>1</a:t>
            </a:r>
            <a:r>
              <a:rPr lang="zh-CN" altLang="en-US" sz="1600" dirty="0">
                <a:solidFill>
                  <a:srgbClr val="0000FF"/>
                </a:solidFill>
              </a:rPr>
              <a:t>）</a:t>
            </a:r>
            <a:r>
              <a:rPr lang="zh-CN" altLang="en-US" sz="1600" dirty="0">
                <a:solidFill>
                  <a:srgbClr val="0000FF"/>
                </a:solidFill>
              </a:rPr>
              <a:t>向朋友</a:t>
            </a:r>
            <a:r>
              <a:rPr lang="zh-CN" altLang="en-US" sz="1600" dirty="0" smtClean="0">
                <a:solidFill>
                  <a:srgbClr val="0000FF"/>
                </a:solidFill>
              </a:rPr>
              <a:t>咨询</a:t>
            </a:r>
            <a:r>
              <a:rPr lang="zh-CN" altLang="en-US" sz="1600" dirty="0" smtClean="0"/>
              <a:t>：</a:t>
            </a:r>
            <a:r>
              <a:rPr lang="en-US" altLang="zh-CN" sz="1600" dirty="0" smtClean="0"/>
              <a:t>1</a:t>
            </a:r>
            <a:r>
              <a:rPr lang="zh-CN" altLang="en-US" sz="1600" dirty="0" smtClean="0"/>
              <a:t>）</a:t>
            </a:r>
            <a:r>
              <a:rPr lang="zh-CN" altLang="en-US" sz="1600" dirty="0"/>
              <a:t>找几个经常看电影的好朋友，问问他们有没有什么电影可以推荐；</a:t>
            </a:r>
            <a:r>
              <a:rPr lang="en-US" altLang="zh-CN" sz="1600" dirty="0"/>
              <a:t>2</a:t>
            </a:r>
            <a:r>
              <a:rPr lang="zh-CN" altLang="en-US" sz="1600" dirty="0"/>
              <a:t>）可以打开微博、朋友圈，发表一句“我要看电影”，等待热心人推荐电影</a:t>
            </a:r>
            <a:r>
              <a:rPr lang="zh-CN" altLang="en-US" sz="1600" dirty="0" smtClean="0"/>
              <a:t>。这种</a:t>
            </a:r>
            <a:r>
              <a:rPr lang="zh-CN" altLang="en-US" sz="1600" dirty="0"/>
              <a:t>方式在推荐系统中称为</a:t>
            </a:r>
            <a:r>
              <a:rPr lang="zh-CN" altLang="en-US" sz="1600" dirty="0">
                <a:solidFill>
                  <a:srgbClr val="0000FF"/>
                </a:solidFill>
              </a:rPr>
              <a:t>社会化推荐</a:t>
            </a:r>
            <a:r>
              <a:rPr lang="zh-CN" altLang="en-US" sz="1600" dirty="0" smtClean="0"/>
              <a:t>（</a:t>
            </a:r>
            <a:r>
              <a:rPr lang="en-US" altLang="zh-CN" sz="1600" dirty="0" smtClean="0"/>
              <a:t>social </a:t>
            </a:r>
            <a:r>
              <a:rPr lang="en-US" altLang="zh-CN" sz="1600" dirty="0"/>
              <a:t>recommendation</a:t>
            </a:r>
            <a:r>
              <a:rPr lang="zh-CN" altLang="en-US" sz="1600" dirty="0" smtClean="0"/>
              <a:t>），</a:t>
            </a:r>
            <a:r>
              <a:rPr lang="zh-CN" altLang="en-US" sz="1600" dirty="0"/>
              <a:t>即让好友给自己推荐物品</a:t>
            </a:r>
            <a:r>
              <a:rPr lang="zh-CN" altLang="en-US" sz="1600" dirty="0" smtClean="0"/>
              <a:t>。</a:t>
            </a:r>
            <a:endParaRPr lang="en-US" altLang="zh-CN" sz="1600" dirty="0" smtClean="0"/>
          </a:p>
          <a:p>
            <a:pPr indent="0" eaLnBrk="1" fontAlgn="auto" hangingPunct="1">
              <a:lnSpc>
                <a:spcPct val="150000"/>
              </a:lnSpc>
              <a:spcAft>
                <a:spcPts val="600"/>
              </a:spcAft>
              <a:buFont typeface="Arial" panose="020B0604020202020204" pitchFamily="34" charset="0"/>
              <a:buNone/>
            </a:pPr>
            <a:r>
              <a:rPr lang="zh-CN" altLang="en-US" sz="1600" dirty="0">
                <a:solidFill>
                  <a:srgbClr val="0000FF"/>
                </a:solidFill>
              </a:rPr>
              <a:t>（</a:t>
            </a:r>
            <a:r>
              <a:rPr lang="en-US" altLang="zh-CN" sz="1600" dirty="0">
                <a:solidFill>
                  <a:srgbClr val="0000FF"/>
                </a:solidFill>
              </a:rPr>
              <a:t>2</a:t>
            </a:r>
            <a:r>
              <a:rPr lang="zh-CN" altLang="en-US" sz="1600" dirty="0">
                <a:solidFill>
                  <a:srgbClr val="0000FF"/>
                </a:solidFill>
              </a:rPr>
              <a:t>）通过查找喜欢的演员和导演</a:t>
            </a:r>
            <a:r>
              <a:rPr lang="zh-CN" altLang="en-US" sz="1600" dirty="0"/>
              <a:t>：打开搜索引擎，输入自己喜欢的演员姓名，然后看看返回结果中还有什么电影是自己没有看过的。比如我非常喜欢周星驰的电影，于是就去百度搜索周星驰，</a:t>
            </a:r>
            <a:r>
              <a:rPr lang="zh-CN" altLang="en-US" sz="1600" dirty="0" smtClean="0"/>
              <a:t>这种</a:t>
            </a:r>
            <a:r>
              <a:rPr lang="zh-CN" altLang="en-US" sz="1600" dirty="0"/>
              <a:t>方式是</a:t>
            </a:r>
            <a:r>
              <a:rPr lang="zh-CN" altLang="en-US" sz="1600" u="sng" dirty="0"/>
              <a:t>寻找和自己之前看过的电影在内容上相似的电影</a:t>
            </a:r>
            <a:r>
              <a:rPr lang="zh-CN" altLang="en-US" sz="1600" dirty="0"/>
              <a:t>。</a:t>
            </a:r>
            <a:r>
              <a:rPr lang="zh-CN" altLang="en-US" sz="1600" dirty="0">
                <a:solidFill>
                  <a:srgbClr val="0000FF"/>
                </a:solidFill>
              </a:rPr>
              <a:t>推荐系统可以将上述过程自动化</a:t>
            </a:r>
            <a:r>
              <a:rPr lang="zh-CN" altLang="en-US" sz="1600" dirty="0"/>
              <a:t>，通过分析用户曾经看过的电影找到用户喜欢的</a:t>
            </a:r>
            <a:r>
              <a:rPr lang="zh-CN" altLang="en-US" sz="1600" dirty="0">
                <a:solidFill>
                  <a:srgbClr val="0000FF"/>
                </a:solidFill>
              </a:rPr>
              <a:t>演员、导演、电影题材</a:t>
            </a:r>
            <a:r>
              <a:rPr lang="en-US" altLang="zh-CN" sz="1600" dirty="0">
                <a:solidFill>
                  <a:srgbClr val="0000FF"/>
                </a:solidFill>
              </a:rPr>
              <a:t>...</a:t>
            </a:r>
            <a:r>
              <a:rPr lang="zh-CN" altLang="en-US" sz="1600" dirty="0"/>
              <a:t>，然后给用户推荐这些演员或者导演的其他电影</a:t>
            </a:r>
            <a:r>
              <a:rPr lang="zh-CN" altLang="en-US" sz="1600" dirty="0" smtClean="0"/>
              <a:t>。这种</a:t>
            </a:r>
            <a:r>
              <a:rPr lang="zh-CN" altLang="en-US" sz="1600" dirty="0"/>
              <a:t>推荐方式在推荐系统中称为</a:t>
            </a:r>
            <a:r>
              <a:rPr lang="zh-CN" altLang="en-US" sz="1600" dirty="0">
                <a:solidFill>
                  <a:srgbClr val="0000FF"/>
                </a:solidFill>
              </a:rPr>
              <a:t>基于内容的推荐</a:t>
            </a:r>
            <a:r>
              <a:rPr lang="zh-CN" altLang="en-US" sz="1600" dirty="0">
                <a:solidFill>
                  <a:srgbClr val="0070C0"/>
                </a:solidFill>
              </a:rPr>
              <a:t> </a:t>
            </a:r>
            <a:r>
              <a:rPr lang="zh-CN" altLang="en-US" sz="1600" dirty="0"/>
              <a:t>（</a:t>
            </a:r>
            <a:r>
              <a:rPr lang="en-US" altLang="zh-CN" sz="1600" dirty="0"/>
              <a:t>content-based filtering</a:t>
            </a:r>
            <a:r>
              <a:rPr lang="zh-CN" altLang="en-US" sz="1600" dirty="0"/>
              <a:t>）。</a:t>
            </a:r>
            <a:endParaRPr lang="zh-CN" altLang="en-US" sz="1600" dirty="0"/>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 </a:t>
            </a:r>
            <a:r>
              <a:rPr lang="zh-CN" altLang="en-US" dirty="0"/>
              <a:t>推荐系统是如何工作的</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4207510"/>
          </a:xfrm>
        </p:spPr>
        <p:txBody>
          <a:bodyPr/>
          <a:lstStyle/>
          <a:p>
            <a:pPr algn="just">
              <a:lnSpc>
                <a:spcPct val="150000"/>
              </a:lnSpc>
              <a:buFont typeface="Arial" panose="020B0604020202020204" pitchFamily="34" charset="0"/>
              <a:buChar char="•"/>
            </a:pPr>
            <a:r>
              <a:rPr lang="zh-CN" altLang="en-US" sz="1800" dirty="0" smtClean="0">
                <a:solidFill>
                  <a:srgbClr val="0000FF"/>
                </a:solidFill>
              </a:rPr>
              <a:t>查看</a:t>
            </a:r>
            <a:r>
              <a:rPr lang="zh-CN" altLang="en-US" sz="1800" dirty="0">
                <a:solidFill>
                  <a:srgbClr val="0000FF"/>
                </a:solidFill>
              </a:rPr>
              <a:t>排行榜</a:t>
            </a:r>
            <a:r>
              <a:rPr lang="zh-CN" altLang="en-US" sz="1800" dirty="0"/>
              <a:t>：比如著名的</a:t>
            </a:r>
            <a:r>
              <a:rPr lang="en-US" altLang="zh-CN" sz="1800" dirty="0"/>
              <a:t>Netflix</a:t>
            </a:r>
            <a:r>
              <a:rPr lang="zh-CN" altLang="en-US" sz="1800" dirty="0"/>
              <a:t>电影排行榜，看看别人都在看什么电影，别人都喜欢什么电影，然后找一部广受好评的电影观看</a:t>
            </a:r>
            <a:r>
              <a:rPr lang="zh-CN" altLang="en-US" sz="1800" dirty="0" smtClean="0"/>
              <a:t>。这种</a:t>
            </a:r>
            <a:r>
              <a:rPr lang="zh-CN" altLang="en-US" sz="1800" dirty="0"/>
              <a:t>方式可以进一步扩展：如果能</a:t>
            </a:r>
            <a:r>
              <a:rPr lang="zh-CN" altLang="en-US" sz="1800" u="sng" dirty="0"/>
              <a:t>找到和自己历史兴趣相似的一群用户</a:t>
            </a:r>
            <a:r>
              <a:rPr lang="zh-CN" altLang="en-US" sz="1800" dirty="0"/>
              <a:t>，看看他们最近在看什么电影，那么结果可能比宽泛的热门排行榜更能符合自己的兴趣</a:t>
            </a:r>
            <a:r>
              <a:rPr lang="zh-CN" altLang="en-US" sz="1800" dirty="0" smtClean="0"/>
              <a:t>。这种</a:t>
            </a:r>
            <a:r>
              <a:rPr lang="zh-CN" altLang="en-US" sz="1800" dirty="0"/>
              <a:t>方式称为</a:t>
            </a:r>
            <a:r>
              <a:rPr lang="zh-CN" altLang="en-US" sz="1800" dirty="0">
                <a:solidFill>
                  <a:srgbClr val="0000FF"/>
                </a:solidFill>
              </a:rPr>
              <a:t>基于协同过滤</a:t>
            </a:r>
            <a:r>
              <a:rPr lang="zh-CN" altLang="en-US" sz="1800" dirty="0"/>
              <a:t>（</a:t>
            </a:r>
            <a:r>
              <a:rPr lang="en-US" altLang="zh-CN" sz="1800" dirty="0"/>
              <a:t>Collaborative Filtering</a:t>
            </a:r>
            <a:r>
              <a:rPr lang="zh-CN" altLang="en-US" sz="1800" dirty="0"/>
              <a:t>）的推荐</a:t>
            </a:r>
            <a:r>
              <a:rPr lang="zh-CN" altLang="en-US" sz="1800" dirty="0" smtClean="0"/>
              <a:t>。</a:t>
            </a:r>
            <a:endParaRPr lang="en-US" altLang="zh-CN" sz="1800" dirty="0" smtClean="0"/>
          </a:p>
          <a:p>
            <a:pPr marL="0" indent="0" algn="just">
              <a:lnSpc>
                <a:spcPct val="150000"/>
              </a:lnSpc>
              <a:buNone/>
            </a:pPr>
            <a:endParaRPr lang="en-US" altLang="zh-CN" sz="1800" dirty="0"/>
          </a:p>
          <a:p>
            <a:pPr marL="0" indent="0" algn="just">
              <a:lnSpc>
                <a:spcPct val="150000"/>
              </a:lnSpc>
              <a:buNone/>
            </a:pPr>
            <a:r>
              <a:rPr lang="en-US" altLang="zh-CN" sz="1800" dirty="0" smtClean="0"/>
              <a:t>	</a:t>
            </a:r>
            <a:r>
              <a:rPr lang="zh-CN" altLang="en-US" sz="1800" dirty="0" smtClean="0"/>
              <a:t>从</a:t>
            </a:r>
            <a:r>
              <a:rPr lang="zh-CN" altLang="en-US" sz="1800" dirty="0"/>
              <a:t>上面</a:t>
            </a:r>
            <a:r>
              <a:rPr lang="en-US" altLang="zh-CN" sz="1800" dirty="0"/>
              <a:t>3</a:t>
            </a:r>
            <a:r>
              <a:rPr lang="zh-CN" altLang="en-US" sz="1800" dirty="0"/>
              <a:t>种方法可以看出，推荐算法的本质：</a:t>
            </a:r>
            <a:r>
              <a:rPr lang="zh-CN" altLang="en-US" sz="1800" u="sng" dirty="0">
                <a:solidFill>
                  <a:srgbClr val="0000FF"/>
                </a:solidFill>
              </a:rPr>
              <a:t>通过一定的方式将用户和物品联系起来</a:t>
            </a:r>
            <a:r>
              <a:rPr lang="zh-CN" altLang="en-US" sz="1800" dirty="0"/>
              <a:t>，不同的推荐算法</a:t>
            </a:r>
            <a:r>
              <a:rPr lang="zh-CN" altLang="en-US" sz="1800" dirty="0"/>
              <a:t>可以利用不同的方式和数据。它能够在信息过载的环境中帮助用户发现令他们感兴趣的信息，同时将信息推送给感兴趣的用户。</a:t>
            </a:r>
            <a:endParaRPr lang="zh-CN" altLang="en-US" sz="1800"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rgbClr val="0000FF"/>
                </a:solidFill>
              </a:rPr>
              <a:t>课程目录</a:t>
            </a:r>
            <a:endParaRPr lang="zh-CN" altLang="en-US" b="0" dirty="0">
              <a:solidFill>
                <a:srgbClr val="0000FF"/>
              </a:solidFill>
            </a:endParaRPr>
          </a:p>
        </p:txBody>
      </p:sp>
      <p:pic>
        <p:nvPicPr>
          <p:cNvPr id="5" name="图片 4"/>
          <p:cNvPicPr>
            <a:picLocks noChangeAspect="1"/>
          </p:cNvPicPr>
          <p:nvPr>
            <p:custDataLst>
              <p:tags r:id="rId1"/>
            </p:custDataLst>
          </p:nvPr>
        </p:nvPicPr>
        <p:blipFill>
          <a:blip r:embed="rId2"/>
          <a:stretch>
            <a:fillRect/>
          </a:stretch>
        </p:blipFill>
        <p:spPr>
          <a:xfrm>
            <a:off x="991870" y="1222375"/>
            <a:ext cx="10402570" cy="4752975"/>
          </a:xfrm>
          <a:prstGeom prst="rect">
            <a:avLst/>
          </a:prstGeom>
        </p:spPr>
      </p:pic>
      <p:sp>
        <p:nvSpPr>
          <p:cNvPr id="3" name="矩形 2"/>
          <p:cNvSpPr/>
          <p:nvPr/>
        </p:nvSpPr>
        <p:spPr>
          <a:xfrm>
            <a:off x="1113790" y="4330382"/>
            <a:ext cx="4098290" cy="1562418"/>
          </a:xfrm>
          <a:prstGeom prst="rect">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1.3 </a:t>
            </a:r>
            <a:r>
              <a:rPr lang="zh-CN" altLang="en-US" dirty="0"/>
              <a:t>推荐系统的历史与分类</a:t>
            </a:r>
            <a:r>
              <a:rPr lang="en-US" altLang="zh-CN" dirty="0"/>
              <a:t>——</a:t>
            </a:r>
            <a:r>
              <a:rPr lang="zh-CN" altLang="en-US" dirty="0"/>
              <a:t>发展历史</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n-ea"/>
            </a:endParaRPr>
          </a:p>
        </p:txBody>
      </p:sp>
      <p:sp>
        <p:nvSpPr>
          <p:cNvPr id="10" name="椭圆 9"/>
          <p:cNvSpPr/>
          <p:nvPr/>
        </p:nvSpPr>
        <p:spPr>
          <a:xfrm>
            <a:off x="3305173" y="3034474"/>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11" name="椭圆 10"/>
          <p:cNvSpPr/>
          <p:nvPr/>
        </p:nvSpPr>
        <p:spPr>
          <a:xfrm>
            <a:off x="1505840" y="5641881"/>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黑体" panose="02010609060101010101" charset="-122"/>
              <a:ea typeface="等线" panose="02010600030101010101" charset="-122"/>
              <a:cs typeface="黑体" panose="02010609060101010101" charset="-122"/>
            </a:endParaRPr>
          </a:p>
        </p:txBody>
      </p:sp>
      <p:sp>
        <p:nvSpPr>
          <p:cNvPr id="12" name="矩形: 圆角 13"/>
          <p:cNvSpPr/>
          <p:nvPr/>
        </p:nvSpPr>
        <p:spPr>
          <a:xfrm>
            <a:off x="1799220" y="5549832"/>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黑体" panose="02010609060101010101" charset="-122"/>
              <a:ea typeface="等线" panose="02010600030101010101" charset="-122"/>
              <a:cs typeface="黑体" panose="02010609060101010101" charset="-122"/>
            </a:endParaRPr>
          </a:p>
        </p:txBody>
      </p:sp>
      <p:sp>
        <p:nvSpPr>
          <p:cNvPr id="14" name="椭圆 13"/>
          <p:cNvSpPr/>
          <p:nvPr/>
        </p:nvSpPr>
        <p:spPr>
          <a:xfrm>
            <a:off x="4326312" y="2440323"/>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16" name="椭圆 15"/>
          <p:cNvSpPr/>
          <p:nvPr/>
        </p:nvSpPr>
        <p:spPr>
          <a:xfrm>
            <a:off x="2703389" y="3558466"/>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17" name="椭圆 16"/>
          <p:cNvSpPr/>
          <p:nvPr/>
        </p:nvSpPr>
        <p:spPr>
          <a:xfrm>
            <a:off x="1665983" y="4898786"/>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黑体" panose="02010609060101010101" charset="-122"/>
              <a:ea typeface="等线" panose="02010600030101010101" charset="-122"/>
              <a:cs typeface="黑体" panose="02010609060101010101" charset="-122"/>
            </a:endParaRPr>
          </a:p>
        </p:txBody>
      </p:sp>
      <p:sp>
        <p:nvSpPr>
          <p:cNvPr id="18" name="矩形 17"/>
          <p:cNvSpPr/>
          <p:nvPr/>
        </p:nvSpPr>
        <p:spPr>
          <a:xfrm>
            <a:off x="3064827" y="5558073"/>
            <a:ext cx="5617720" cy="607695"/>
          </a:xfrm>
          <a:prstGeom prst="rect">
            <a:avLst/>
          </a:prstGeom>
        </p:spPr>
        <p:txBody>
          <a:bodyPr wrap="square">
            <a:spAutoFit/>
          </a:bodyPr>
          <a:lstStyle/>
          <a:p>
            <a:pPr defTabSz="685800">
              <a:lnSpc>
                <a:spcPct val="120000"/>
              </a:lnSpc>
              <a:defRPr/>
            </a:pPr>
            <a:r>
              <a:rPr lang="zh-CN" altLang="en-US" sz="1400" kern="100" dirty="0">
                <a:solidFill>
                  <a:srgbClr val="212121"/>
                </a:solidFill>
                <a:latin typeface="+mn-ea"/>
                <a:ea typeface="+mn-ea"/>
                <a:cs typeface="黑体" panose="02010609060101010101" charset="-122"/>
              </a:rPr>
              <a:t>明尼苏达大学</a:t>
            </a:r>
            <a:r>
              <a:rPr lang="en-US" altLang="zh-CN" sz="1400" kern="100" dirty="0">
                <a:solidFill>
                  <a:srgbClr val="212121"/>
                </a:solidFill>
                <a:latin typeface="+mn-ea"/>
                <a:ea typeface="+mn-ea"/>
                <a:cs typeface="黑体" panose="02010609060101010101" charset="-122"/>
              </a:rPr>
              <a:t>GroupLens</a:t>
            </a:r>
            <a:r>
              <a:rPr lang="zh-CN" altLang="en-US" sz="1400" kern="100" dirty="0">
                <a:solidFill>
                  <a:srgbClr val="212121"/>
                </a:solidFill>
                <a:latin typeface="+mn-ea"/>
                <a:ea typeface="+mn-ea"/>
                <a:cs typeface="黑体" panose="02010609060101010101" charset="-122"/>
              </a:rPr>
              <a:t>研究组推出第一个自动化推荐系</a:t>
            </a:r>
            <a:r>
              <a:rPr lang="zh-CN" altLang="en-US" sz="1400" kern="100" dirty="0" smtClean="0">
                <a:solidFill>
                  <a:srgbClr val="212121"/>
                </a:solidFill>
                <a:latin typeface="+mn-ea"/>
                <a:ea typeface="+mn-ea"/>
                <a:cs typeface="黑体" panose="02010609060101010101" charset="-122"/>
              </a:rPr>
              <a:t>统</a:t>
            </a:r>
            <a:r>
              <a:rPr lang="en-US" altLang="zh-CN" sz="1400" kern="100" dirty="0" err="1" smtClean="0">
                <a:solidFill>
                  <a:srgbClr val="212121"/>
                </a:solidFill>
                <a:latin typeface="+mn-ea"/>
                <a:ea typeface="+mn-ea"/>
                <a:cs typeface="黑体" panose="02010609060101010101" charset="-122"/>
              </a:rPr>
              <a:t>GroupLens</a:t>
            </a:r>
            <a:r>
              <a:rPr lang="zh-CN" altLang="en-US" sz="1400" kern="100" dirty="0" smtClean="0">
                <a:solidFill>
                  <a:srgbClr val="212121"/>
                </a:solidFill>
                <a:latin typeface="+mn-ea"/>
                <a:ea typeface="+mn-ea"/>
                <a:cs typeface="黑体" panose="02010609060101010101" charset="-122"/>
              </a:rPr>
              <a:t>。</a:t>
            </a:r>
            <a:endParaRPr lang="zh-CN" altLang="en-US" sz="1400" kern="100" dirty="0" smtClean="0">
              <a:solidFill>
                <a:srgbClr val="212121"/>
              </a:solidFill>
              <a:latin typeface="+mn-ea"/>
              <a:ea typeface="+mn-ea"/>
              <a:cs typeface="黑体" panose="02010609060101010101" charset="-122"/>
            </a:endParaRPr>
          </a:p>
        </p:txBody>
      </p:sp>
      <p:sp>
        <p:nvSpPr>
          <p:cNvPr id="19" name="矩形 18"/>
          <p:cNvSpPr/>
          <p:nvPr/>
        </p:nvSpPr>
        <p:spPr>
          <a:xfrm>
            <a:off x="2053685" y="5566712"/>
            <a:ext cx="716863"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1994</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sp>
        <p:nvSpPr>
          <p:cNvPr id="20" name="矩形: 圆角 13"/>
          <p:cNvSpPr/>
          <p:nvPr/>
        </p:nvSpPr>
        <p:spPr>
          <a:xfrm>
            <a:off x="2003974" y="4884718"/>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21" name="矩形 20"/>
          <p:cNvSpPr/>
          <p:nvPr/>
        </p:nvSpPr>
        <p:spPr>
          <a:xfrm>
            <a:off x="3256169" y="4898512"/>
            <a:ext cx="5254591" cy="607695"/>
          </a:xfrm>
          <a:prstGeom prst="rect">
            <a:avLst/>
          </a:prstGeom>
        </p:spPr>
        <p:txBody>
          <a:bodyPr wrap="square">
            <a:spAutoFit/>
          </a:bodyPr>
          <a:lstStyle/>
          <a:p>
            <a:pPr defTabSz="685800">
              <a:lnSpc>
                <a:spcPct val="120000"/>
              </a:lnSpc>
              <a:defRPr/>
            </a:pPr>
            <a:r>
              <a:rPr lang="zh-CN" altLang="en-US" sz="1400" kern="100" dirty="0" smtClean="0">
                <a:solidFill>
                  <a:srgbClr val="212121"/>
                </a:solidFill>
                <a:latin typeface="+mn-ea"/>
                <a:ea typeface="+mn-ea"/>
                <a:cs typeface="黑体" panose="02010609060101010101" charset="-122"/>
              </a:rPr>
              <a:t>“推荐系统”一词首次被提出，自此推荐系统成为一个重要的研究领域。</a:t>
            </a:r>
            <a:endParaRPr lang="zh-CN" altLang="en-US" sz="1400" kern="100" dirty="0" smtClean="0">
              <a:solidFill>
                <a:srgbClr val="212121"/>
              </a:solidFill>
              <a:latin typeface="+mn-ea"/>
              <a:ea typeface="+mn-ea"/>
              <a:cs typeface="黑体" panose="02010609060101010101" charset="-122"/>
            </a:endParaRPr>
          </a:p>
        </p:txBody>
      </p:sp>
      <p:sp>
        <p:nvSpPr>
          <p:cNvPr id="22" name="矩形 21"/>
          <p:cNvSpPr/>
          <p:nvPr/>
        </p:nvSpPr>
        <p:spPr>
          <a:xfrm>
            <a:off x="2250124" y="4901598"/>
            <a:ext cx="716863"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1997</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sp>
        <p:nvSpPr>
          <p:cNvPr id="23" name="矩形: 圆角 13"/>
          <p:cNvSpPr/>
          <p:nvPr/>
        </p:nvSpPr>
        <p:spPr>
          <a:xfrm>
            <a:off x="2993809" y="3522605"/>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24" name="矩形 23"/>
          <p:cNvSpPr/>
          <p:nvPr/>
        </p:nvSpPr>
        <p:spPr>
          <a:xfrm>
            <a:off x="4202372" y="3543161"/>
            <a:ext cx="5106909" cy="607695"/>
          </a:xfrm>
          <a:prstGeom prst="rect">
            <a:avLst/>
          </a:prstGeom>
        </p:spPr>
        <p:txBody>
          <a:bodyPr wrap="square">
            <a:spAutoFit/>
          </a:bodyPr>
          <a:lstStyle/>
          <a:p>
            <a:pPr defTabSz="685800">
              <a:lnSpc>
                <a:spcPct val="120000"/>
              </a:lnSpc>
              <a:defRPr/>
            </a:pPr>
            <a:r>
              <a:rPr lang="en-US" altLang="zh-CN" sz="1400" kern="100" dirty="0" smtClean="0">
                <a:latin typeface="+mn-ea"/>
                <a:ea typeface="+mn-ea"/>
                <a:cs typeface="黑体" panose="02010609060101010101" charset="-122"/>
              </a:rPr>
              <a:t>Netflix</a:t>
            </a:r>
            <a:r>
              <a:rPr lang="zh-CN" altLang="en-US" sz="1400" kern="100" dirty="0" smtClean="0">
                <a:latin typeface="+mn-ea"/>
                <a:ea typeface="+mn-ea"/>
                <a:cs typeface="黑体" panose="02010609060101010101" charset="-122"/>
              </a:rPr>
              <a:t>大</a:t>
            </a:r>
            <a:r>
              <a:rPr lang="zh-CN" altLang="en-US" sz="1400" kern="100" dirty="0">
                <a:latin typeface="+mn-ea"/>
                <a:ea typeface="+mn-ea"/>
                <a:cs typeface="黑体" panose="02010609060101010101" charset="-122"/>
              </a:rPr>
              <a:t>赛成功举办</a:t>
            </a:r>
            <a:r>
              <a:rPr lang="zh-CN" altLang="en-US" sz="1400" kern="100" dirty="0" smtClean="0">
                <a:latin typeface="+mn-ea"/>
                <a:ea typeface="+mn-ea"/>
                <a:cs typeface="黑体" panose="02010609060101010101" charset="-122"/>
              </a:rPr>
              <a:t>，丰富的奖金吸引了大量参赛者，为提高推荐准确度而努力，极大推动了推荐系统的发展。</a:t>
            </a:r>
            <a:endParaRPr lang="zh-CN" altLang="en-US" sz="1400" kern="100" dirty="0" smtClean="0">
              <a:latin typeface="+mn-ea"/>
              <a:ea typeface="+mn-ea"/>
              <a:cs typeface="黑体" panose="02010609060101010101" charset="-122"/>
            </a:endParaRPr>
          </a:p>
        </p:txBody>
      </p:sp>
      <p:sp>
        <p:nvSpPr>
          <p:cNvPr id="25" name="矩形 24"/>
          <p:cNvSpPr/>
          <p:nvPr/>
        </p:nvSpPr>
        <p:spPr>
          <a:xfrm>
            <a:off x="3246056" y="3538880"/>
            <a:ext cx="715260"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2006</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sp>
        <p:nvSpPr>
          <p:cNvPr id="26" name="矩形: 圆角 13"/>
          <p:cNvSpPr/>
          <p:nvPr/>
        </p:nvSpPr>
        <p:spPr>
          <a:xfrm>
            <a:off x="3762595" y="3021009"/>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27" name="矩形 26"/>
          <p:cNvSpPr/>
          <p:nvPr/>
        </p:nvSpPr>
        <p:spPr>
          <a:xfrm>
            <a:off x="3890331" y="3029739"/>
            <a:ext cx="1186543"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2007-2011</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sp>
        <p:nvSpPr>
          <p:cNvPr id="28" name="矩形: 圆角 13"/>
          <p:cNvSpPr/>
          <p:nvPr/>
        </p:nvSpPr>
        <p:spPr>
          <a:xfrm>
            <a:off x="4741791" y="2373699"/>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29" name="矩形 28"/>
          <p:cNvSpPr/>
          <p:nvPr/>
        </p:nvSpPr>
        <p:spPr>
          <a:xfrm>
            <a:off x="5040333" y="2390579"/>
            <a:ext cx="715260"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2016</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0943" y="2030793"/>
            <a:ext cx="1170335" cy="1127667"/>
          </a:xfrm>
          <a:prstGeom prst="rect">
            <a:avLst/>
          </a:prstGeom>
        </p:spPr>
      </p:pic>
      <p:sp>
        <p:nvSpPr>
          <p:cNvPr id="31" name="矩形 30"/>
          <p:cNvSpPr/>
          <p:nvPr/>
        </p:nvSpPr>
        <p:spPr>
          <a:xfrm>
            <a:off x="5982970" y="2386330"/>
            <a:ext cx="4796155" cy="607695"/>
          </a:xfrm>
          <a:prstGeom prst="rect">
            <a:avLst/>
          </a:prstGeom>
        </p:spPr>
        <p:txBody>
          <a:bodyPr wrap="square">
            <a:spAutoFit/>
          </a:bodyPr>
          <a:lstStyle/>
          <a:p>
            <a:pPr defTabSz="685800">
              <a:lnSpc>
                <a:spcPct val="120000"/>
              </a:lnSpc>
              <a:defRPr/>
            </a:pPr>
            <a:r>
              <a:rPr lang="en-US" altLang="zh-CN" sz="1400" kern="100" dirty="0">
                <a:latin typeface="+mn-ea"/>
                <a:ea typeface="+mn-ea"/>
                <a:cs typeface="黑体" panose="02010609060101010101" charset="-122"/>
              </a:rPr>
              <a:t>YouTube</a:t>
            </a:r>
            <a:r>
              <a:rPr lang="zh-CN" altLang="en-US" sz="1400" kern="100" dirty="0">
                <a:latin typeface="+mn-ea"/>
                <a:ea typeface="+mn-ea"/>
                <a:cs typeface="黑体" panose="02010609060101010101" charset="-122"/>
              </a:rPr>
              <a:t>发表论</a:t>
            </a:r>
            <a:r>
              <a:rPr lang="zh-CN" altLang="en-US" sz="1400" kern="100" dirty="0" smtClean="0">
                <a:latin typeface="+mn-ea"/>
                <a:ea typeface="+mn-ea"/>
                <a:cs typeface="黑体" panose="02010609060101010101" charset="-122"/>
              </a:rPr>
              <a:t>文，将深度学习技术引入推荐系统，实现了从大规模可选的推荐内容中找到最有可能的推荐结果。</a:t>
            </a:r>
            <a:endParaRPr lang="zh-CN" altLang="en-US" sz="1400" kern="100" dirty="0" smtClean="0">
              <a:latin typeface="+mn-ea"/>
              <a:ea typeface="+mn-ea"/>
              <a:cs typeface="黑体" panose="02010609060101010101" charset="-122"/>
            </a:endParaRPr>
          </a:p>
        </p:txBody>
      </p:sp>
      <p:sp>
        <p:nvSpPr>
          <p:cNvPr id="32" name="矩形 31"/>
          <p:cNvSpPr/>
          <p:nvPr/>
        </p:nvSpPr>
        <p:spPr>
          <a:xfrm>
            <a:off x="5023175" y="3054763"/>
            <a:ext cx="5322426" cy="349250"/>
          </a:xfrm>
          <a:prstGeom prst="rect">
            <a:avLst/>
          </a:prstGeom>
        </p:spPr>
        <p:txBody>
          <a:bodyPr wrap="square">
            <a:spAutoFit/>
          </a:bodyPr>
          <a:lstStyle/>
          <a:p>
            <a:pPr defTabSz="685800">
              <a:lnSpc>
                <a:spcPct val="120000"/>
              </a:lnSpc>
              <a:defRPr/>
            </a:pPr>
            <a:r>
              <a:rPr lang="zh-CN" altLang="en-US" sz="1400" kern="100" dirty="0" smtClean="0">
                <a:latin typeface="+mn-ea"/>
                <a:ea typeface="+mn-ea"/>
                <a:cs typeface="黑体" panose="02010609060101010101" charset="-122"/>
              </a:rPr>
              <a:t>得益于</a:t>
            </a:r>
            <a:r>
              <a:rPr lang="en-US" altLang="zh-CN" sz="1400" kern="100" dirty="0" err="1" smtClean="0">
                <a:latin typeface="+mn-ea"/>
                <a:ea typeface="+mn-ea"/>
                <a:cs typeface="黑体" panose="02010609060101010101" charset="-122"/>
              </a:rPr>
              <a:t>Netfilix</a:t>
            </a:r>
            <a:r>
              <a:rPr lang="zh-CN" altLang="en-US" sz="1400" kern="100" dirty="0" smtClean="0">
                <a:latin typeface="+mn-ea"/>
                <a:ea typeface="+mn-ea"/>
                <a:cs typeface="黑体" panose="02010609060101010101" charset="-122"/>
              </a:rPr>
              <a:t>大赛，各种基于矩阵分解的推荐算法层出不穷。</a:t>
            </a:r>
            <a:endParaRPr lang="zh-CN" altLang="en-US" sz="1400" kern="100" dirty="0" smtClean="0">
              <a:latin typeface="+mn-ea"/>
              <a:ea typeface="+mn-ea"/>
              <a:cs typeface="黑体" panose="02010609060101010101" charset="-122"/>
            </a:endParaRPr>
          </a:p>
        </p:txBody>
      </p:sp>
      <p:sp>
        <p:nvSpPr>
          <p:cNvPr id="33" name="椭圆 32"/>
          <p:cNvSpPr/>
          <p:nvPr/>
        </p:nvSpPr>
        <p:spPr>
          <a:xfrm>
            <a:off x="2092096" y="4186037"/>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34" name="矩形: 圆角 13"/>
          <p:cNvSpPr/>
          <p:nvPr/>
        </p:nvSpPr>
        <p:spPr>
          <a:xfrm>
            <a:off x="2353257" y="4139362"/>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35" name="矩形 34"/>
          <p:cNvSpPr/>
          <p:nvPr/>
        </p:nvSpPr>
        <p:spPr>
          <a:xfrm>
            <a:off x="2618728" y="4150038"/>
            <a:ext cx="713657"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2003</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sp>
        <p:nvSpPr>
          <p:cNvPr id="36" name="矩形 35"/>
          <p:cNvSpPr/>
          <p:nvPr/>
        </p:nvSpPr>
        <p:spPr>
          <a:xfrm>
            <a:off x="3652520" y="4175760"/>
            <a:ext cx="5488940" cy="607695"/>
          </a:xfrm>
          <a:prstGeom prst="rect">
            <a:avLst/>
          </a:prstGeom>
        </p:spPr>
        <p:txBody>
          <a:bodyPr wrap="square">
            <a:spAutoFit/>
          </a:bodyPr>
          <a:lstStyle/>
          <a:p>
            <a:pPr defTabSz="685800">
              <a:lnSpc>
                <a:spcPct val="120000"/>
              </a:lnSpc>
              <a:defRPr/>
            </a:pPr>
            <a:r>
              <a:rPr lang="zh-CN" altLang="en-US" sz="1400" kern="100" dirty="0">
                <a:latin typeface="+mn-ea"/>
                <a:ea typeface="+mn-ea"/>
                <a:cs typeface="黑体" panose="02010609060101010101" charset="-122"/>
              </a:rPr>
              <a:t>亚马逊的</a:t>
            </a:r>
            <a:r>
              <a:rPr lang="en-US" altLang="zh-CN" sz="1400" kern="100" dirty="0">
                <a:latin typeface="+mn-ea"/>
                <a:ea typeface="+mn-ea"/>
                <a:cs typeface="黑体" panose="02010609060101010101" charset="-122"/>
              </a:rPr>
              <a:t>Linden</a:t>
            </a:r>
            <a:r>
              <a:rPr lang="zh-CN" altLang="en-US" sz="1400" kern="100" dirty="0">
                <a:latin typeface="+mn-ea"/>
                <a:ea typeface="+mn-ea"/>
                <a:cs typeface="黑体" panose="02010609060101010101" charset="-122"/>
              </a:rPr>
              <a:t>等人发表论文，公布了基于物品的协同过滤算法</a:t>
            </a:r>
            <a:r>
              <a:rPr lang="zh-CN" altLang="en-US" sz="1400" kern="100" dirty="0" smtClean="0">
                <a:latin typeface="+mn-ea"/>
                <a:ea typeface="+mn-ea"/>
                <a:cs typeface="黑体" panose="02010609060101010101" charset="-122"/>
              </a:rPr>
              <a:t>，将</a:t>
            </a:r>
            <a:r>
              <a:rPr lang="zh-CN" altLang="en-US" sz="1400" kern="100" dirty="0">
                <a:latin typeface="+mn-ea"/>
                <a:ea typeface="+mn-ea"/>
                <a:cs typeface="黑体" panose="02010609060101010101" charset="-122"/>
              </a:rPr>
              <a:t>推荐系统推向服务千万级用户和处理百万级商品的</a:t>
            </a:r>
            <a:r>
              <a:rPr lang="zh-CN" altLang="en-US" sz="1400" kern="100" dirty="0" smtClean="0">
                <a:latin typeface="+mn-ea"/>
                <a:ea typeface="+mn-ea"/>
                <a:cs typeface="黑体" panose="02010609060101010101" charset="-122"/>
              </a:rPr>
              <a:t>规模。</a:t>
            </a:r>
            <a:endParaRPr lang="zh-CN" altLang="en-US" sz="1400" kern="100" dirty="0" smtClean="0">
              <a:latin typeface="+mn-ea"/>
              <a:ea typeface="+mn-ea"/>
              <a:cs typeface="黑体" panose="02010609060101010101" charset="-122"/>
            </a:endParaRPr>
          </a:p>
        </p:txBody>
      </p:sp>
      <p:sp>
        <p:nvSpPr>
          <p:cNvPr id="37" name="椭圆 36"/>
          <p:cNvSpPr/>
          <p:nvPr/>
        </p:nvSpPr>
        <p:spPr>
          <a:xfrm>
            <a:off x="5546760" y="1876962"/>
            <a:ext cx="146316" cy="146316"/>
          </a:xfrm>
          <a:prstGeom prst="ellipse">
            <a:avLst/>
          </a:prstGeom>
          <a:solidFill>
            <a:srgbClr val="99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38" name="矩形: 圆角 13"/>
          <p:cNvSpPr/>
          <p:nvPr/>
        </p:nvSpPr>
        <p:spPr>
          <a:xfrm>
            <a:off x="5991618" y="1843384"/>
            <a:ext cx="1127433" cy="287675"/>
          </a:xfrm>
          <a:prstGeom prst="roundRect">
            <a:avLst>
              <a:gd name="adj" fmla="val 50000"/>
            </a:avLst>
          </a:prstGeom>
          <a:solidFill>
            <a:schemeClr val="bg1"/>
          </a:solidFill>
          <a:ln>
            <a:no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mn-ea"/>
              <a:cs typeface="黑体" panose="02010609060101010101" charset="-122"/>
            </a:endParaRPr>
          </a:p>
        </p:txBody>
      </p:sp>
      <p:sp>
        <p:nvSpPr>
          <p:cNvPr id="39" name="矩形 38"/>
          <p:cNvSpPr/>
          <p:nvPr/>
        </p:nvSpPr>
        <p:spPr>
          <a:xfrm>
            <a:off x="6290160" y="1860264"/>
            <a:ext cx="715260" cy="276999"/>
          </a:xfrm>
          <a:prstGeom prst="rect">
            <a:avLst/>
          </a:prstGeom>
        </p:spPr>
        <p:txBody>
          <a:bodyPr wrap="none">
            <a:spAutoFit/>
          </a:bodyPr>
          <a:lstStyle/>
          <a:p>
            <a:pPr defTabSz="685800">
              <a:defRPr/>
            </a:pPr>
            <a:r>
              <a:rPr lang="en-US" altLang="zh-CN" sz="1200" kern="100" dirty="0" smtClean="0">
                <a:solidFill>
                  <a:srgbClr val="990000"/>
                </a:solidFill>
                <a:latin typeface="+mn-ea"/>
                <a:ea typeface="+mn-ea"/>
                <a:cs typeface="黑体" panose="02010609060101010101" charset="-122"/>
              </a:rPr>
              <a:t>2019</a:t>
            </a:r>
            <a:r>
              <a:rPr lang="zh-CN" altLang="en-US" sz="1200" kern="100" dirty="0" smtClean="0">
                <a:solidFill>
                  <a:srgbClr val="990000"/>
                </a:solidFill>
                <a:latin typeface="+mn-ea"/>
                <a:ea typeface="+mn-ea"/>
                <a:cs typeface="黑体" panose="02010609060101010101" charset="-122"/>
              </a:rPr>
              <a:t>年</a:t>
            </a:r>
            <a:endParaRPr lang="zh-CN" altLang="en-US" sz="1200" kern="100" dirty="0">
              <a:solidFill>
                <a:srgbClr val="990000"/>
              </a:solidFill>
              <a:latin typeface="+mn-ea"/>
              <a:ea typeface="+mn-ea"/>
              <a:cs typeface="黑体" panose="02010609060101010101" charset="-122"/>
            </a:endParaRPr>
          </a:p>
        </p:txBody>
      </p:sp>
      <p:sp>
        <p:nvSpPr>
          <p:cNvPr id="40" name="矩形 39"/>
          <p:cNvSpPr/>
          <p:nvPr/>
        </p:nvSpPr>
        <p:spPr>
          <a:xfrm>
            <a:off x="7271385" y="1774825"/>
            <a:ext cx="4752975" cy="607695"/>
          </a:xfrm>
          <a:prstGeom prst="rect">
            <a:avLst/>
          </a:prstGeom>
        </p:spPr>
        <p:txBody>
          <a:bodyPr wrap="square">
            <a:spAutoFit/>
          </a:bodyPr>
          <a:lstStyle/>
          <a:p>
            <a:pPr defTabSz="685800">
              <a:lnSpc>
                <a:spcPct val="120000"/>
              </a:lnSpc>
              <a:defRPr/>
            </a:pPr>
            <a:r>
              <a:rPr lang="zh-CN" altLang="en-US" sz="1400" kern="100" dirty="0" smtClean="0">
                <a:latin typeface="+mn-ea"/>
                <a:ea typeface="+mn-ea"/>
                <a:cs typeface="黑体" panose="02010609060101010101" charset="-122"/>
              </a:rPr>
              <a:t>源于图卷积网络的快速发展和广泛研究，图神经网络被应用到推荐算法种，成为当前该领域科研的主要前沿方向。</a:t>
            </a:r>
            <a:endParaRPr lang="zh-CN" altLang="en-US" sz="1400" kern="100" dirty="0" smtClean="0">
              <a:latin typeface="+mn-ea"/>
              <a:ea typeface="+mn-ea"/>
              <a:cs typeface="黑体" panose="02010609060101010101" charset="-122"/>
            </a:endParaRPr>
          </a:p>
        </p:txBody>
      </p:sp>
      <p:sp>
        <p:nvSpPr>
          <p:cNvPr id="41" name="弧形 40"/>
          <p:cNvSpPr/>
          <p:nvPr/>
        </p:nvSpPr>
        <p:spPr>
          <a:xfrm rot="15979964">
            <a:off x="3854672" y="-1315918"/>
            <a:ext cx="10339578" cy="15641904"/>
          </a:xfrm>
          <a:prstGeom prst="arc">
            <a:avLst>
              <a:gd name="adj1" fmla="val 16393787"/>
              <a:gd name="adj2" fmla="val 20974411"/>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zh-CN" altLang="en-US" sz="1350">
              <a:solidFill>
                <a:prstClr val="black"/>
              </a:solidFill>
              <a:latin typeface="黑体" panose="02010609060101010101" charset="-122"/>
              <a:ea typeface="等线" panose="02010600030101010101" charset="-122"/>
              <a:cs typeface="黑体" panose="02010609060101010101" charset="-122"/>
            </a:endParaRPr>
          </a:p>
        </p:txBody>
      </p:sp>
      <p:sp>
        <p:nvSpPr>
          <p:cNvPr id="42" name="弧形 41"/>
          <p:cNvSpPr/>
          <p:nvPr/>
        </p:nvSpPr>
        <p:spPr>
          <a:xfrm rot="14949446">
            <a:off x="2355190" y="-447229"/>
            <a:ext cx="10375492" cy="12168188"/>
          </a:xfrm>
          <a:prstGeom prst="arc">
            <a:avLst>
              <a:gd name="adj1" fmla="val 16894629"/>
              <a:gd name="adj2" fmla="val 206446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zh-CN" altLang="en-US" sz="1350">
              <a:solidFill>
                <a:prstClr val="black"/>
              </a:solidFill>
              <a:latin typeface="黑体" panose="02010609060101010101" charset="-122"/>
              <a:ea typeface="等线" panose="02010600030101010101" charset="-122"/>
              <a:cs typeface="黑体" panose="02010609060101010101" charset="-122"/>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962527" y="1155033"/>
            <a:ext cx="9957658" cy="4042834"/>
          </a:xfrm>
          <a:prstGeom prst="rect">
            <a:avLst/>
          </a:prstGeom>
        </p:spPr>
      </p:pic>
      <p:sp>
        <p:nvSpPr>
          <p:cNvPr id="3" name="标题 2"/>
          <p:cNvSpPr>
            <a:spLocks noGrp="1"/>
          </p:cNvSpPr>
          <p:nvPr>
            <p:ph type="title"/>
          </p:nvPr>
        </p:nvSpPr>
        <p:spPr/>
        <p:txBody>
          <a:bodyPr/>
          <a:lstStyle/>
          <a:p>
            <a:r>
              <a:rPr lang="en-US" altLang="zh-CN" dirty="0"/>
              <a:t>1.3 </a:t>
            </a:r>
            <a:r>
              <a:rPr lang="zh-CN" altLang="en-US" dirty="0"/>
              <a:t>推荐系统的历史与分类</a:t>
            </a:r>
            <a:r>
              <a:rPr lang="en-US" altLang="zh-CN" dirty="0"/>
              <a:t>——</a:t>
            </a:r>
            <a:r>
              <a:rPr lang="zh-CN" altLang="en-US" dirty="0"/>
              <a:t>算法栈</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normAutofit/>
          </a:bodyPr>
          <a:lstStyle/>
          <a:p>
            <a:pPr>
              <a:buFont typeface="Arial" panose="020B0604020202020204" pitchFamily="34" charset="0"/>
              <a:buChar char="•"/>
            </a:pPr>
            <a:endParaRPr lang="en-US" altLang="zh-CN" dirty="0" smtClean="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smtClean="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smtClean="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smtClean="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smtClean="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smtClean="0"/>
          </a:p>
          <a:p>
            <a:pPr>
              <a:buFont typeface="Arial" panose="020B0604020202020204" pitchFamily="34" charset="0"/>
              <a:buChar char="•"/>
            </a:pPr>
            <a:endParaRPr lang="en-US" altLang="zh-CN" dirty="0" smtClean="0"/>
          </a:p>
          <a:p>
            <a:pPr marL="0" indent="0">
              <a:buNone/>
            </a:pPr>
            <a:r>
              <a:rPr lang="zh-CN" altLang="en-US" sz="1600" dirty="0" smtClean="0">
                <a:solidFill>
                  <a:srgbClr val="0000FF"/>
                </a:solidFill>
              </a:rPr>
              <a:t>在</a:t>
            </a:r>
            <a:r>
              <a:rPr lang="zh-CN" altLang="en-US" sz="1600" dirty="0">
                <a:solidFill>
                  <a:srgbClr val="0000FF"/>
                </a:solidFill>
              </a:rPr>
              <a:t>工业界算法不是最重要的，关键是怎么将算法跟产品形态很好的结合起来</a:t>
            </a:r>
            <a:r>
              <a:rPr lang="en-US" altLang="zh-CN" sz="1600" dirty="0">
                <a:solidFill>
                  <a:srgbClr val="0000FF"/>
                </a:solidFill>
              </a:rPr>
              <a:t>, </a:t>
            </a:r>
            <a:r>
              <a:rPr lang="zh-CN" altLang="en-US" sz="1600" dirty="0">
                <a:solidFill>
                  <a:srgbClr val="0000FF"/>
                </a:solidFill>
              </a:rPr>
              <a:t>快速上线</a:t>
            </a:r>
            <a:r>
              <a:rPr lang="en-US" altLang="zh-CN" sz="1600" dirty="0">
                <a:solidFill>
                  <a:srgbClr val="0000FF"/>
                </a:solidFill>
              </a:rPr>
              <a:t>, </a:t>
            </a:r>
            <a:r>
              <a:rPr lang="zh-CN" altLang="en-US" sz="1600" dirty="0">
                <a:solidFill>
                  <a:srgbClr val="0000FF"/>
                </a:solidFill>
              </a:rPr>
              <a:t>整个业务要形成闭环</a:t>
            </a:r>
            <a:r>
              <a:rPr lang="en-US" altLang="zh-CN" sz="1600" dirty="0">
                <a:solidFill>
                  <a:srgbClr val="0000FF"/>
                </a:solidFill>
              </a:rPr>
              <a:t>, </a:t>
            </a:r>
            <a:r>
              <a:rPr lang="zh-CN" altLang="en-US" sz="1600" dirty="0">
                <a:solidFill>
                  <a:srgbClr val="0000FF"/>
                </a:solidFill>
              </a:rPr>
              <a:t>具备迭代优化的能力。</a:t>
            </a:r>
            <a:endParaRPr lang="zh-CN" altLang="en-US" sz="1600" dirty="0">
              <a:solidFill>
                <a:srgbClr val="0000FF"/>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FF0000"/>
                </a:solidFill>
              </a:rPr>
              <a:t>课程引言</a:t>
            </a:r>
            <a:r>
              <a:rPr lang="en-US" altLang="zh-CN" dirty="0">
                <a:solidFill>
                  <a:srgbClr val="FF0000"/>
                </a:solidFill>
              </a:rPr>
              <a:t>——</a:t>
            </a:r>
            <a:r>
              <a:rPr lang="zh-CN" altLang="en-US" dirty="0">
                <a:solidFill>
                  <a:srgbClr val="FF0000"/>
                </a:solidFill>
              </a:rPr>
              <a:t>课程总览</a:t>
            </a:r>
            <a:endParaRPr lang="zh-CN" altLang="en-US" dirty="0">
              <a:solidFill>
                <a:srgbClr val="FF0000"/>
              </a:solidFill>
            </a:endParaRPr>
          </a:p>
        </p:txBody>
      </p:sp>
      <p:sp>
        <p:nvSpPr>
          <p:cNvPr id="4" name="文本占位符 3"/>
          <p:cNvSpPr>
            <a:spLocks noGrp="1"/>
          </p:cNvSpPr>
          <p:nvPr>
            <p:ph type="body" idx="1"/>
          </p:nvPr>
        </p:nvSpPr>
        <p:spPr/>
        <p:txBody>
          <a:bodyPr/>
          <a:lstStyle/>
          <a:p>
            <a:pPr indent="0" eaLnBrk="1" fontAlgn="auto" hangingPunct="1">
              <a:lnSpc>
                <a:spcPct val="150000"/>
              </a:lnSpc>
              <a:spcAft>
                <a:spcPts val="600"/>
              </a:spcAft>
            </a:pPr>
            <a:r>
              <a:rPr lang="zh-CN" altLang="en-US" sz="1800" dirty="0">
                <a:solidFill>
                  <a:srgbClr val="0000FF"/>
                </a:solidFill>
              </a:rPr>
              <a:t>面向对象</a:t>
            </a:r>
            <a:r>
              <a:rPr lang="zh-CN" altLang="en-US" sz="1800" dirty="0"/>
              <a:t>：计算机类专业（计算机科学与技术、智能科学与技术、软件工程）高年级本科生、硕士生，各类企业中的推荐算法工程师</a:t>
            </a:r>
            <a:r>
              <a:rPr lang="zh-CN" altLang="en-US" sz="1800" dirty="0" smtClean="0"/>
              <a:t>。</a:t>
            </a:r>
            <a:endParaRPr lang="zh-CN" altLang="en-US" sz="1800" dirty="0"/>
          </a:p>
          <a:p>
            <a:pPr indent="0" eaLnBrk="1" fontAlgn="auto" hangingPunct="1">
              <a:lnSpc>
                <a:spcPct val="150000"/>
              </a:lnSpc>
              <a:spcAft>
                <a:spcPts val="600"/>
              </a:spcAft>
            </a:pPr>
            <a:r>
              <a:rPr lang="zh-CN" altLang="en-US" sz="1800" dirty="0">
                <a:solidFill>
                  <a:srgbClr val="0000FF"/>
                </a:solidFill>
              </a:rPr>
              <a:t>先修课程</a:t>
            </a:r>
            <a:r>
              <a:rPr lang="zh-CN" altLang="en-US" sz="1800" dirty="0"/>
              <a:t>：高等数学、数据结构、机器学习</a:t>
            </a:r>
            <a:r>
              <a:rPr lang="en-US" altLang="zh-CN" sz="1800" dirty="0"/>
              <a:t>......</a:t>
            </a:r>
            <a:endParaRPr lang="zh-CN" altLang="en-US" sz="1800" dirty="0"/>
          </a:p>
          <a:p>
            <a:pPr indent="0" eaLnBrk="1" fontAlgn="auto" hangingPunct="1">
              <a:lnSpc>
                <a:spcPct val="150000"/>
              </a:lnSpc>
              <a:spcAft>
                <a:spcPts val="600"/>
              </a:spcAft>
            </a:pPr>
            <a:r>
              <a:rPr lang="zh-CN" altLang="en-US" sz="1800" dirty="0">
                <a:solidFill>
                  <a:srgbClr val="0000FF"/>
                </a:solidFill>
              </a:rPr>
              <a:t>主要任务</a:t>
            </a:r>
            <a:r>
              <a:rPr lang="zh-CN" altLang="en-US" sz="1800" dirty="0"/>
              <a:t>：</a:t>
            </a:r>
            <a:endParaRPr lang="zh-CN" altLang="en-US" sz="1800" dirty="0"/>
          </a:p>
          <a:p>
            <a:pPr marL="0" indent="0" eaLnBrk="1" fontAlgn="auto" hangingPunct="1">
              <a:lnSpc>
                <a:spcPct val="150000"/>
              </a:lnSpc>
              <a:spcAft>
                <a:spcPts val="600"/>
              </a:spcAft>
              <a:buNone/>
            </a:pPr>
            <a:r>
              <a:rPr lang="en-US" altLang="zh-CN" sz="1800" dirty="0"/>
              <a:t>	</a:t>
            </a:r>
            <a:r>
              <a:rPr lang="zh-CN" altLang="en-US" sz="1800" dirty="0"/>
              <a:t>（</a:t>
            </a:r>
            <a:r>
              <a:rPr lang="en-US" altLang="zh-CN" sz="1800" dirty="0"/>
              <a:t>1</a:t>
            </a:r>
            <a:r>
              <a:rPr lang="zh-CN" altLang="en-US" sz="1800" dirty="0"/>
              <a:t>）了解推荐系统基本概念、基本任务、发展历史；</a:t>
            </a:r>
            <a:endParaRPr lang="zh-CN" altLang="en-US" sz="1800" dirty="0"/>
          </a:p>
          <a:p>
            <a:pPr marL="0" indent="0" eaLnBrk="1" fontAlgn="auto" hangingPunct="1">
              <a:lnSpc>
                <a:spcPct val="150000"/>
              </a:lnSpc>
              <a:spcAft>
                <a:spcPts val="600"/>
              </a:spcAft>
              <a:buNone/>
            </a:pPr>
            <a:r>
              <a:rPr lang="en-US" altLang="zh-CN" sz="1800" dirty="0"/>
              <a:t>	</a:t>
            </a:r>
            <a:r>
              <a:rPr lang="zh-CN" altLang="en-US" sz="1800" dirty="0"/>
              <a:t>（</a:t>
            </a:r>
            <a:r>
              <a:rPr lang="en-US" altLang="zh-CN" sz="1800" dirty="0"/>
              <a:t>2</a:t>
            </a:r>
            <a:r>
              <a:rPr lang="zh-CN" altLang="en-US" sz="1800" dirty="0"/>
              <a:t>）了解推荐系统的应用场景、基本思想；</a:t>
            </a:r>
            <a:endParaRPr lang="zh-CN" altLang="en-US" sz="1800" dirty="0"/>
          </a:p>
          <a:p>
            <a:pPr marL="0" indent="0" eaLnBrk="1" fontAlgn="auto" hangingPunct="1">
              <a:lnSpc>
                <a:spcPct val="150000"/>
              </a:lnSpc>
              <a:spcAft>
                <a:spcPts val="600"/>
              </a:spcAft>
              <a:buNone/>
            </a:pPr>
            <a:r>
              <a:rPr lang="en-US" altLang="zh-CN" sz="1800" dirty="0"/>
              <a:t>	</a:t>
            </a:r>
            <a:r>
              <a:rPr lang="zh-CN" altLang="en-US" sz="1800" dirty="0"/>
              <a:t>（</a:t>
            </a:r>
            <a:r>
              <a:rPr lang="en-US" altLang="zh-CN" sz="1800" dirty="0"/>
              <a:t>3</a:t>
            </a:r>
            <a:r>
              <a:rPr lang="zh-CN" altLang="en-US" sz="1800" dirty="0"/>
              <a:t>）掌握推荐系统的经典算法思想、流程、实验编程；</a:t>
            </a:r>
            <a:endParaRPr lang="zh-CN" altLang="en-US" sz="1800" dirty="0"/>
          </a:p>
          <a:p>
            <a:pPr marL="0" indent="0" eaLnBrk="1" fontAlgn="auto" hangingPunct="1">
              <a:lnSpc>
                <a:spcPct val="150000"/>
              </a:lnSpc>
              <a:spcAft>
                <a:spcPts val="600"/>
              </a:spcAft>
              <a:buNone/>
            </a:pPr>
            <a:r>
              <a:rPr lang="en-US" altLang="zh-CN" sz="1800" dirty="0"/>
              <a:t>	</a:t>
            </a:r>
            <a:r>
              <a:rPr lang="zh-CN" altLang="en-US" sz="1800" dirty="0"/>
              <a:t>（</a:t>
            </a:r>
            <a:r>
              <a:rPr lang="en-US" altLang="zh-CN" sz="1800" dirty="0"/>
              <a:t>4</a:t>
            </a:r>
            <a:r>
              <a:rPr lang="zh-CN" altLang="en-US" sz="1800" dirty="0"/>
              <a:t>）了解前沿（基于深度学习、图结构）推荐系统算法的思想、流程。</a:t>
            </a:r>
            <a:endParaRPr lang="zh-CN" altLang="en-US" sz="1800" dirty="0"/>
          </a:p>
          <a:p>
            <a:pPr marL="0" indent="0" eaLnBrk="1" fontAlgn="auto" hangingPunct="1">
              <a:lnSpc>
                <a:spcPct val="150000"/>
              </a:lnSpc>
              <a:spcAft>
                <a:spcPts val="600"/>
              </a:spcAft>
              <a:buNone/>
            </a:pPr>
            <a:r>
              <a:rPr lang="en-US" altLang="zh-CN" sz="1800" dirty="0"/>
              <a:t>	</a:t>
            </a:r>
            <a:r>
              <a:rPr lang="zh-CN" altLang="en-US" sz="1800" dirty="0"/>
              <a:t>（</a:t>
            </a:r>
            <a:r>
              <a:rPr lang="en-US" altLang="zh-CN" sz="1800" dirty="0"/>
              <a:t>5</a:t>
            </a:r>
            <a:r>
              <a:rPr lang="zh-CN" altLang="en-US" sz="1800" dirty="0"/>
              <a:t>）了解推荐系统面临的挑战和问题。</a:t>
            </a:r>
            <a:endParaRPr lang="zh-CN" altLang="en-US" sz="1800"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1.3 </a:t>
            </a:r>
            <a:r>
              <a:rPr lang="zh-CN" altLang="en-US" dirty="0"/>
              <a:t>推荐系统的历史与分类</a:t>
            </a:r>
            <a:r>
              <a:rPr lang="en-US" altLang="zh-CN" dirty="0"/>
              <a:t>——</a:t>
            </a:r>
            <a:r>
              <a:rPr lang="zh-CN" altLang="en-US" dirty="0"/>
              <a:t>基于内容的推荐</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847725" y="1288415"/>
            <a:ext cx="9341485" cy="3268345"/>
          </a:xfrm>
        </p:spPr>
        <p:txBody>
          <a:bodyPr/>
          <a:lstStyle/>
          <a:p>
            <a:pPr>
              <a:buFont typeface="Arial" panose="020B0604020202020204" pitchFamily="34" charset="0"/>
              <a:buChar char="•"/>
            </a:pPr>
            <a:r>
              <a:rPr lang="zh-CN" altLang="en-US" dirty="0"/>
              <a:t>基于物品属性、用户的画像进行推荐，一般需要人工打</a:t>
            </a:r>
            <a:r>
              <a:rPr lang="zh-CN" altLang="en-US" dirty="0" smtClean="0"/>
              <a:t>标签</a:t>
            </a:r>
            <a:endParaRPr lang="en-US" altLang="zh-CN" dirty="0" smtClean="0"/>
          </a:p>
          <a:p>
            <a:pPr>
              <a:buFont typeface="Arial" panose="020B0604020202020204" pitchFamily="34" charset="0"/>
              <a:buChar char="•"/>
            </a:pPr>
            <a:endParaRPr lang="zh-CN" altLang="en-US" dirty="0"/>
          </a:p>
          <a:p>
            <a:pPr>
              <a:buFont typeface="Arial" panose="020B0604020202020204" pitchFamily="34" charset="0"/>
              <a:buChar char="•"/>
            </a:pPr>
            <a:r>
              <a:rPr lang="zh-CN" altLang="en-US" dirty="0"/>
              <a:t>方法朴素、简单，工业界用的比较</a:t>
            </a:r>
            <a:r>
              <a:rPr lang="zh-CN" altLang="en-US" dirty="0" smtClean="0"/>
              <a:t>多</a:t>
            </a:r>
            <a:endParaRPr lang="en-US" altLang="zh-CN" dirty="0" smtClean="0"/>
          </a:p>
          <a:p>
            <a:pPr>
              <a:buFont typeface="Arial" panose="020B0604020202020204" pitchFamily="34" charset="0"/>
              <a:buChar char="•"/>
            </a:pPr>
            <a:endParaRPr lang="zh-CN" altLang="en-US" dirty="0"/>
          </a:p>
          <a:p>
            <a:pPr>
              <a:buFont typeface="Arial" panose="020B0604020202020204" pitchFamily="34" charset="0"/>
              <a:buChar char="•"/>
            </a:pPr>
            <a:r>
              <a:rPr lang="zh-CN" altLang="en-US" dirty="0"/>
              <a:t>可以作为（物品）解决冷启动的候选方法</a:t>
            </a:r>
            <a:endParaRPr lang="zh-CN" altLang="en-US" dirty="0"/>
          </a:p>
        </p:txBody>
      </p:sp>
      <p:pic>
        <p:nvPicPr>
          <p:cNvPr id="4" name="图片 3" descr="C:\Users\WD\Desktop\大论文 图片\2.1.png"/>
          <p:cNvPicPr/>
          <p:nvPr/>
        </p:nvPicPr>
        <p:blipFill>
          <a:blip r:embed="rId1">
            <a:extLst>
              <a:ext uri="{28A0092B-C50C-407E-A947-70E740481C1C}">
                <a14:useLocalDpi xmlns:a14="http://schemas.microsoft.com/office/drawing/2010/main" val="0"/>
              </a:ext>
            </a:extLst>
          </a:blip>
          <a:srcRect/>
          <a:stretch>
            <a:fillRect/>
          </a:stretch>
        </p:blipFill>
        <p:spPr>
          <a:xfrm>
            <a:off x="6143091" y="2803270"/>
            <a:ext cx="5174821" cy="3364310"/>
          </a:xfrm>
          <a:prstGeom prst="rect">
            <a:avLst/>
          </a:prstGeom>
          <a:noFill/>
          <a:ln w="12700" cmpd="sng">
            <a:solidFill>
              <a:schemeClr val="accent1">
                <a:shade val="50000"/>
              </a:schemeClr>
            </a:solidFill>
            <a:prstDash val="solid"/>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1.3 </a:t>
            </a:r>
            <a:r>
              <a:rPr lang="zh-CN" altLang="en-US" dirty="0">
                <a:sym typeface="+mn-ea"/>
              </a:rPr>
              <a:t>推荐系统的历史与分类</a:t>
            </a:r>
            <a:r>
              <a:rPr lang="en-US" altLang="zh-CN" dirty="0"/>
              <a:t>——</a:t>
            </a:r>
            <a:r>
              <a:rPr lang="zh-CN" altLang="en-US" dirty="0"/>
              <a:t>基于协同过滤的推荐</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1687830"/>
          </a:xfrm>
        </p:spPr>
        <p:txBody>
          <a:bodyPr>
            <a:normAutofit fontScale="87500" lnSpcReduction="10000"/>
          </a:bodyPr>
          <a:lstStyle/>
          <a:p>
            <a:pPr>
              <a:lnSpc>
                <a:spcPct val="150000"/>
              </a:lnSpc>
              <a:buFont typeface="Arial" panose="020B0604020202020204" pitchFamily="34" charset="0"/>
              <a:buChar char="•"/>
            </a:pPr>
            <a:r>
              <a:rPr lang="zh-CN" altLang="en-US" dirty="0">
                <a:solidFill>
                  <a:srgbClr val="0000FF"/>
                </a:solidFill>
              </a:rPr>
              <a:t>基于用户的协同过滤推荐（</a:t>
            </a:r>
            <a:r>
              <a:rPr lang="en-US" altLang="zh-CN" dirty="0">
                <a:solidFill>
                  <a:srgbClr val="0000FF"/>
                </a:solidFill>
              </a:rPr>
              <a:t>User-Based CF</a:t>
            </a:r>
            <a:r>
              <a:rPr lang="zh-CN" altLang="en-US" dirty="0">
                <a:solidFill>
                  <a:srgbClr val="0000FF"/>
                </a:solidFill>
              </a:rPr>
              <a:t>）</a:t>
            </a:r>
            <a:r>
              <a:rPr lang="zh-CN" altLang="en-US" dirty="0"/>
              <a:t>：其本质就是计算用户之间的相似度，然后获取与目标用户相似度较高的用户，并将其交互物品中评分较高的推荐给目标用户</a:t>
            </a:r>
            <a:r>
              <a:rPr lang="zh-CN" altLang="en-US" dirty="0" smtClean="0"/>
              <a:t>。</a:t>
            </a:r>
            <a:endParaRPr lang="zh-CN" altLang="en-US" dirty="0"/>
          </a:p>
          <a:p>
            <a:pPr>
              <a:lnSpc>
                <a:spcPct val="150000"/>
              </a:lnSpc>
              <a:buFont typeface="Arial" panose="020B0604020202020204" pitchFamily="34" charset="0"/>
              <a:buChar char="•"/>
            </a:pPr>
            <a:r>
              <a:rPr lang="zh-CN" altLang="en-US" dirty="0">
                <a:solidFill>
                  <a:srgbClr val="0000FF"/>
                </a:solidFill>
              </a:rPr>
              <a:t>基于物品的协同过滤推荐（</a:t>
            </a:r>
            <a:r>
              <a:rPr lang="en-US" altLang="zh-CN" dirty="0">
                <a:solidFill>
                  <a:srgbClr val="0000FF"/>
                </a:solidFill>
              </a:rPr>
              <a:t>Item-Based CF</a:t>
            </a:r>
            <a:r>
              <a:rPr lang="zh-CN" altLang="en-US" dirty="0">
                <a:solidFill>
                  <a:srgbClr val="0000FF"/>
                </a:solidFill>
              </a:rPr>
              <a:t>）</a:t>
            </a:r>
            <a:r>
              <a:rPr lang="zh-CN" altLang="en-US" dirty="0"/>
              <a:t>：其本质就是计算物品之间的相似度，然后获取与目标用户交互物品相似度较高的物品，并将其推荐给目标用户。</a:t>
            </a:r>
            <a:endParaRPr lang="zh-CN" altLang="en-US" dirty="0"/>
          </a:p>
        </p:txBody>
      </p:sp>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1692275" y="3058160"/>
            <a:ext cx="3519805" cy="2595880"/>
          </a:xfrm>
          <a:prstGeom prst="rect">
            <a:avLst/>
          </a:prstGeom>
          <a:ln>
            <a:solidFill>
              <a:srgbClr val="FF0000"/>
            </a:solidFill>
          </a:ln>
        </p:spPr>
      </p:pic>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7006590" y="3058160"/>
            <a:ext cx="3635375" cy="2595245"/>
          </a:xfrm>
          <a:prstGeom prst="rect">
            <a:avLst/>
          </a:prstGeom>
          <a:ln>
            <a:solidFill>
              <a:srgbClr val="FF0000"/>
            </a:solidFill>
          </a:ln>
        </p:spPr>
      </p:pic>
      <p:sp>
        <p:nvSpPr>
          <p:cNvPr id="2" name="文本框 1"/>
          <p:cNvSpPr txBox="1"/>
          <p:nvPr/>
        </p:nvSpPr>
        <p:spPr>
          <a:xfrm>
            <a:off x="1695450" y="5786755"/>
            <a:ext cx="338391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User CF</a:t>
            </a:r>
            <a:endPar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4" name="文本框 3"/>
          <p:cNvSpPr txBox="1"/>
          <p:nvPr/>
        </p:nvSpPr>
        <p:spPr>
          <a:xfrm>
            <a:off x="7132320" y="5805805"/>
            <a:ext cx="338391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Item CF</a:t>
            </a:r>
            <a:endParaRPr kumimoji="0" lang="en-US" altLang="zh-CN"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6" name="文本框 5"/>
          <p:cNvSpPr txBox="1"/>
          <p:nvPr/>
        </p:nvSpPr>
        <p:spPr>
          <a:xfrm>
            <a:off x="3621405" y="6172835"/>
            <a:ext cx="4563110" cy="335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a:ln>
                  <a:noFill/>
                </a:ln>
                <a:solidFill>
                  <a:srgbClr val="0000FF"/>
                </a:solidFill>
                <a:effectLst/>
                <a:uFillTx/>
                <a:latin typeface="Calibri" panose="020F0502020204030204"/>
                <a:ea typeface="黑体" panose="02010609060101010101" charset="-122"/>
                <a:cs typeface="Calibri" panose="020F0502020204030204"/>
                <a:sym typeface="Calibri" panose="020F0502020204030204"/>
              </a:rPr>
              <a:t>协同过滤的核心：计算（用户、物品）相似度</a:t>
            </a:r>
            <a:endParaRPr kumimoji="0" lang="zh-CN" altLang="en-US" sz="1600" b="1" i="0" u="none" strike="noStrike" cap="none" spc="0" normalizeH="0" baseline="0">
              <a:ln>
                <a:noFill/>
              </a:ln>
              <a:solidFill>
                <a:srgbClr val="0000FF"/>
              </a:solidFill>
              <a:effectLst/>
              <a:uFillTx/>
              <a:latin typeface="Calibri" panose="020F0502020204030204"/>
              <a:ea typeface="黑体" panose="02010609060101010101" charset="-122"/>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1.3 </a:t>
            </a:r>
            <a:r>
              <a:rPr lang="zh-CN" altLang="en-US" dirty="0">
                <a:sym typeface="+mn-ea"/>
              </a:rPr>
              <a:t>推荐系统的历史与分类</a:t>
            </a:r>
            <a:r>
              <a:rPr lang="en-US" altLang="zh-CN" dirty="0"/>
              <a:t>——</a:t>
            </a:r>
            <a:r>
              <a:rPr lang="zh-CN" altLang="en-US" dirty="0"/>
              <a:t>基于隐语义模型的推荐</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26458"/>
            <a:ext cx="10972800" cy="5309937"/>
          </a:xfrm>
        </p:spPr>
        <p:txBody>
          <a:bodyPr/>
          <a:lstStyle/>
          <a:p>
            <a:pPr>
              <a:lnSpc>
                <a:spcPct val="150000"/>
              </a:lnSpc>
              <a:buFont typeface="Arial" panose="020B0604020202020204" pitchFamily="34" charset="0"/>
              <a:buChar char="•"/>
            </a:pPr>
            <a:r>
              <a:rPr lang="zh-CN" altLang="en-US" sz="1600" dirty="0">
                <a:solidFill>
                  <a:srgbClr val="0000FF"/>
                </a:solidFill>
              </a:rPr>
              <a:t>矩阵分解</a:t>
            </a:r>
            <a:r>
              <a:rPr lang="zh-CN" altLang="en-US" sz="1600" dirty="0"/>
              <a:t>：是基于</a:t>
            </a:r>
            <a:r>
              <a:rPr lang="zh-CN" altLang="en-US" sz="1600" dirty="0">
                <a:solidFill>
                  <a:srgbClr val="0000FF"/>
                </a:solidFill>
              </a:rPr>
              <a:t>隐语义模型的推荐</a:t>
            </a:r>
            <a:r>
              <a:rPr lang="zh-CN" altLang="en-US" sz="1600" dirty="0"/>
              <a:t>的主要方法，</a:t>
            </a:r>
            <a:r>
              <a:rPr lang="zh-CN" altLang="en-US" sz="1600" dirty="0">
                <a:solidFill>
                  <a:srgbClr val="0000FF"/>
                </a:solidFill>
              </a:rPr>
              <a:t>核心思想</a:t>
            </a:r>
            <a:r>
              <a:rPr lang="zh-CN" altLang="en-US" sz="1600" dirty="0"/>
              <a:t>：认为用户的兴趣只受少数因素（几十个）的影响，将稀疏且高维的</a:t>
            </a:r>
            <a:r>
              <a:rPr lang="en-US" altLang="zh-CN" sz="1600" dirty="0"/>
              <a:t>User-Item</a:t>
            </a:r>
            <a:r>
              <a:rPr lang="zh-CN" altLang="en-US" sz="1600" dirty="0"/>
              <a:t>评分矩阵（每一行代表一个</a:t>
            </a:r>
            <a:r>
              <a:rPr lang="en-US" altLang="zh-CN" sz="1600" dirty="0"/>
              <a:t>user</a:t>
            </a:r>
            <a:r>
              <a:rPr lang="zh-CN" altLang="en-US" sz="1600" dirty="0"/>
              <a:t>的评分历史记录，每列则代表对应的物品）分解为两个低维矩阵，即通过</a:t>
            </a:r>
            <a:r>
              <a:rPr lang="en-US" altLang="zh-CN" sz="1600" dirty="0"/>
              <a:t>User</a:t>
            </a:r>
            <a:r>
              <a:rPr lang="zh-CN" altLang="en-US" sz="1600" dirty="0"/>
              <a:t>、</a:t>
            </a:r>
            <a:r>
              <a:rPr lang="en-US" altLang="zh-CN" sz="1600" dirty="0"/>
              <a:t>Item</a:t>
            </a:r>
            <a:r>
              <a:rPr lang="zh-CN" altLang="en-US" sz="1600" dirty="0"/>
              <a:t>评分信息来学习用户特征矩阵</a:t>
            </a:r>
            <a:r>
              <a:rPr lang="en-US" altLang="zh-CN" sz="1600" dirty="0"/>
              <a:t>P</a:t>
            </a:r>
            <a:r>
              <a:rPr lang="zh-CN" altLang="en-US" sz="1600" dirty="0"/>
              <a:t>、物品特征矩阵</a:t>
            </a:r>
            <a:r>
              <a:rPr lang="en-US" altLang="zh-CN" sz="1600" dirty="0"/>
              <a:t>Q</a:t>
            </a:r>
            <a:r>
              <a:rPr lang="zh-CN" altLang="en-US" sz="1600" dirty="0"/>
              <a:t>，通过重构的低维矩阵来预测用户对物品的评分</a:t>
            </a:r>
            <a:r>
              <a:rPr lang="zh-CN" altLang="en-US" sz="1600" dirty="0" smtClean="0"/>
              <a:t>。</a:t>
            </a:r>
            <a:endParaRPr lang="en-US" altLang="zh-CN" sz="1600" dirty="0" smtClean="0"/>
          </a:p>
          <a:p>
            <a:pPr>
              <a:lnSpc>
                <a:spcPct val="150000"/>
              </a:lnSpc>
              <a:buFont typeface="Arial" panose="020B0604020202020204" pitchFamily="34" charset="0"/>
              <a:buChar char="•"/>
            </a:pPr>
            <a:r>
              <a:rPr lang="zh-CN" altLang="en-US" sz="1600" dirty="0">
                <a:solidFill>
                  <a:srgbClr val="0000FF"/>
                </a:solidFill>
              </a:rPr>
              <a:t>宏观理解</a:t>
            </a:r>
            <a:r>
              <a:rPr lang="zh-CN" altLang="en-US" sz="1600" dirty="0"/>
              <a:t>：存在两个隐士向量，</a:t>
            </a:r>
            <a:r>
              <a:rPr lang="zh-CN" altLang="en-US" sz="1600" u="sng" dirty="0"/>
              <a:t>一个向量表示</a:t>
            </a:r>
            <a:r>
              <a:rPr lang="zh-CN" altLang="en-US" sz="1600" dirty="0"/>
              <a:t>：物品包含某几个方面特征（不可明确定义的）的程度，</a:t>
            </a:r>
            <a:r>
              <a:rPr lang="zh-CN" altLang="en-US" sz="1600" u="sng" dirty="0"/>
              <a:t>另一个向量表示</a:t>
            </a:r>
            <a:r>
              <a:rPr lang="zh-CN" altLang="en-US" sz="1600" dirty="0"/>
              <a:t>：用户对对应特征的喜欢程度。两个向量内积体现：用户对物品喜欢的程度。</a:t>
            </a:r>
            <a:endParaRPr lang="zh-CN" altLang="en-US" sz="1600" dirty="0"/>
          </a:p>
        </p:txBody>
      </p:sp>
      <p:pic>
        <p:nvPicPr>
          <p:cNvPr id="6" name="图片 5"/>
          <p:cNvPicPr>
            <a:picLocks noChangeAspect="1"/>
          </p:cNvPicPr>
          <p:nvPr/>
        </p:nvPicPr>
        <p:blipFill>
          <a:blip r:embed="rId1"/>
          <a:stretch>
            <a:fillRect/>
          </a:stretch>
        </p:blipFill>
        <p:spPr>
          <a:xfrm>
            <a:off x="2722245" y="3256280"/>
            <a:ext cx="6886575" cy="3293745"/>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1.3 </a:t>
            </a:r>
            <a:r>
              <a:rPr lang="zh-CN" altLang="en-US" dirty="0">
                <a:sym typeface="+mn-ea"/>
              </a:rPr>
              <a:t>推荐系统的历史与分类</a:t>
            </a:r>
            <a:r>
              <a:rPr lang="en-US" altLang="zh-CN" dirty="0"/>
              <a:t>——</a:t>
            </a:r>
            <a:r>
              <a:rPr lang="zh-CN" altLang="en-US" dirty="0"/>
              <a:t>几种方法思想比较</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26490"/>
            <a:ext cx="10972800" cy="4255135"/>
          </a:xfrm>
        </p:spPr>
        <p:txBody>
          <a:bodyPr>
            <a:noAutofit/>
          </a:bodyPr>
          <a:lstStyle/>
          <a:p>
            <a:pPr eaLnBrk="1" fontAlgn="auto" hangingPunct="1">
              <a:lnSpc>
                <a:spcPct val="150000"/>
              </a:lnSpc>
              <a:spcAft>
                <a:spcPts val="600"/>
              </a:spcAft>
              <a:buFont typeface="Arial" panose="020B0604020202020204" pitchFamily="34" charset="0"/>
              <a:buChar char="•"/>
            </a:pPr>
            <a:r>
              <a:rPr lang="zh-CN" altLang="en-US" sz="1600" dirty="0">
                <a:solidFill>
                  <a:srgbClr val="0000FF"/>
                </a:solidFill>
              </a:rPr>
              <a:t>基于内容的推荐</a:t>
            </a:r>
            <a:r>
              <a:rPr lang="zh-CN" altLang="en-US" sz="1600" dirty="0"/>
              <a:t>：主要是基于：</a:t>
            </a:r>
            <a:r>
              <a:rPr lang="en-US" altLang="zh-CN" sz="1600" dirty="0"/>
              <a:t>1</a:t>
            </a:r>
            <a:r>
              <a:rPr lang="zh-CN" altLang="en-US" sz="1600" dirty="0"/>
              <a:t>）对物品特征的分解和抽取（一般人工制定规则）；</a:t>
            </a:r>
            <a:r>
              <a:rPr lang="en-US" altLang="zh-CN" sz="1600" dirty="0"/>
              <a:t>2</a:t>
            </a:r>
            <a:r>
              <a:rPr lang="zh-CN" altLang="en-US" sz="1600" dirty="0"/>
              <a:t>）对用户对物品的哪些特征的偏好进行学习（典型的有监督方法）；</a:t>
            </a:r>
            <a:r>
              <a:rPr lang="en-US" altLang="zh-CN" sz="1600" dirty="0"/>
              <a:t>3</a:t>
            </a:r>
            <a:r>
              <a:rPr lang="zh-CN" altLang="en-US" sz="1600" dirty="0"/>
              <a:t>）计算物品特征和用户偏好之间的匹配度，这种匹配度一般采用物品特征向量与用户偏好向量的</a:t>
            </a:r>
            <a:r>
              <a:rPr lang="zh-CN" altLang="en-US" sz="1600" u="sng" dirty="0">
                <a:solidFill>
                  <a:srgbClr val="0000FF"/>
                </a:solidFill>
              </a:rPr>
              <a:t>内积</a:t>
            </a:r>
            <a:r>
              <a:rPr lang="zh-CN" altLang="en-US" sz="1600" dirty="0"/>
              <a:t>进行计算。</a:t>
            </a:r>
            <a:endParaRPr lang="zh-CN" altLang="en-US" sz="1600" dirty="0"/>
          </a:p>
          <a:p>
            <a:pPr eaLnBrk="1" fontAlgn="auto" hangingPunct="1">
              <a:lnSpc>
                <a:spcPct val="150000"/>
              </a:lnSpc>
              <a:spcAft>
                <a:spcPts val="600"/>
              </a:spcAft>
              <a:buFont typeface="Arial" panose="020B0604020202020204" pitchFamily="34" charset="0"/>
              <a:buChar char="•"/>
            </a:pPr>
            <a:r>
              <a:rPr lang="zh-CN" altLang="en-US" sz="1600" dirty="0">
                <a:solidFill>
                  <a:srgbClr val="0000FF"/>
                </a:solidFill>
              </a:rPr>
              <a:t>基于协同过滤的推荐</a:t>
            </a:r>
            <a:r>
              <a:rPr lang="zh-CN" altLang="en-US" sz="1600" dirty="0"/>
              <a:t>：分为</a:t>
            </a:r>
            <a:r>
              <a:rPr lang="en-US" altLang="zh-CN" sz="1600">
                <a:sym typeface="+mn-ea"/>
              </a:rPr>
              <a:t>User-based CF</a:t>
            </a:r>
            <a:r>
              <a:rPr lang="zh-CN" altLang="en-US" sz="1600">
                <a:sym typeface="+mn-ea"/>
              </a:rPr>
              <a:t>、</a:t>
            </a:r>
            <a:r>
              <a:rPr lang="en-US" altLang="zh-CN" sz="1600" dirty="0"/>
              <a:t>Item-based CF,</a:t>
            </a:r>
            <a:r>
              <a:rPr lang="zh-CN" altLang="en-US" sz="1600" dirty="0"/>
              <a:t>算法核心是计算（用户、物品）相似度。</a:t>
            </a:r>
            <a:r>
              <a:rPr lang="zh-CN" altLang="en-US" sz="1600" u="sng" dirty="0">
                <a:solidFill>
                  <a:srgbClr val="0000FF"/>
                </a:solidFill>
              </a:rPr>
              <a:t>需要注意的是</a:t>
            </a:r>
            <a:r>
              <a:rPr lang="zh-CN" altLang="en-US" sz="1600" dirty="0"/>
              <a:t>：在基于内容的推荐相比，物品的特征向量化采用的是物品的</a:t>
            </a:r>
            <a:r>
              <a:rPr lang="en-US" altLang="zh-CN" sz="1600" dirty="0"/>
              <a:t>“</a:t>
            </a:r>
            <a:r>
              <a:rPr lang="zh-CN" altLang="en-US" sz="1600" dirty="0">
                <a:solidFill>
                  <a:srgbClr val="0000FF"/>
                </a:solidFill>
              </a:rPr>
              <a:t>内在特征</a:t>
            </a:r>
            <a:r>
              <a:rPr lang="en-US" altLang="zh-CN" sz="1600" dirty="0"/>
              <a:t>”</a:t>
            </a:r>
            <a:r>
              <a:rPr lang="zh-CN" altLang="en-US" sz="1600" dirty="0"/>
              <a:t>，而</a:t>
            </a:r>
            <a:r>
              <a:rPr lang="en-US" altLang="zh-CN" sz="1600" dirty="0"/>
              <a:t>Item-based CF</a:t>
            </a:r>
            <a:r>
              <a:rPr lang="zh-CN" altLang="en-US" sz="1600" dirty="0"/>
              <a:t>中物品的向量采用的是物品的</a:t>
            </a:r>
            <a:r>
              <a:rPr lang="en-US" altLang="zh-CN" sz="1600" dirty="0"/>
              <a:t>“</a:t>
            </a:r>
            <a:r>
              <a:rPr lang="zh-CN" altLang="en-US" sz="1600" dirty="0">
                <a:solidFill>
                  <a:srgbClr val="0000FF"/>
                </a:solidFill>
              </a:rPr>
              <a:t>外在特征</a:t>
            </a:r>
            <a:r>
              <a:rPr lang="en-US" altLang="zh-CN" sz="1600" dirty="0"/>
              <a:t>”</a:t>
            </a:r>
            <a:r>
              <a:rPr lang="zh-CN" altLang="en-US" sz="1600" dirty="0"/>
              <a:t>（</a:t>
            </a:r>
            <a:r>
              <a:rPr lang="zh-CN" altLang="en-US" sz="1600" dirty="0">
                <a:solidFill>
                  <a:srgbClr val="0000FF"/>
                </a:solidFill>
              </a:rPr>
              <a:t>怎么理解？</a:t>
            </a:r>
            <a:r>
              <a:rPr lang="zh-CN" altLang="en-US" sz="1600" dirty="0"/>
              <a:t>）</a:t>
            </a:r>
            <a:endParaRPr lang="zh-CN" altLang="en-US" sz="1600" dirty="0"/>
          </a:p>
          <a:p>
            <a:pPr eaLnBrk="1" fontAlgn="auto" hangingPunct="1">
              <a:lnSpc>
                <a:spcPct val="150000"/>
              </a:lnSpc>
              <a:spcAft>
                <a:spcPts val="600"/>
              </a:spcAft>
              <a:buFont typeface="Arial" panose="020B0604020202020204" pitchFamily="34" charset="0"/>
              <a:buChar char="•"/>
            </a:pPr>
            <a:r>
              <a:rPr lang="zh-CN" altLang="en-US" sz="1600">
                <a:solidFill>
                  <a:srgbClr val="0000FF"/>
                </a:solidFill>
                <a:sym typeface="+mn-ea"/>
              </a:rPr>
              <a:t>基于隐语义的推荐</a:t>
            </a:r>
            <a:r>
              <a:rPr lang="zh-CN" altLang="en-US" sz="1600">
                <a:sym typeface="+mn-ea"/>
              </a:rPr>
              <a:t>：该方法采用两个隐含向量的</a:t>
            </a:r>
            <a:r>
              <a:rPr lang="zh-CN" altLang="en-US" sz="1600" u="sng">
                <a:solidFill>
                  <a:srgbClr val="0000FF"/>
                </a:solidFill>
                <a:sym typeface="+mn-ea"/>
              </a:rPr>
              <a:t>内积</a:t>
            </a:r>
            <a:r>
              <a:rPr lang="zh-CN" altLang="en-US" sz="1600">
                <a:sym typeface="+mn-ea"/>
              </a:rPr>
              <a:t>来计算用户对某个物品的喜好程度。一个向量表示：物品包含某几个方面特征（不可明确定义的）的程度，另一个向量表示：用户对对应特征的喜欢程度。</a:t>
            </a:r>
            <a:r>
              <a:rPr lang="zh-CN" altLang="en-US" sz="1600" u="sng">
                <a:solidFill>
                  <a:srgbClr val="0000FF"/>
                </a:solidFill>
                <a:sym typeface="+mn-ea"/>
              </a:rPr>
              <a:t>需要注意的是</a:t>
            </a:r>
            <a:r>
              <a:rPr lang="zh-CN" altLang="en-US" sz="1600">
                <a:sym typeface="+mn-ea"/>
              </a:rPr>
              <a:t>：（</a:t>
            </a:r>
            <a:r>
              <a:rPr lang="en-US" altLang="zh-CN" sz="1600">
                <a:sym typeface="+mn-ea"/>
              </a:rPr>
              <a:t>1</a:t>
            </a:r>
            <a:r>
              <a:rPr lang="zh-CN" altLang="en-US" sz="1600">
                <a:sym typeface="+mn-ea"/>
              </a:rPr>
              <a:t>）基于内容的推荐也采用内积来进行推荐，但是那里的两个向量是</a:t>
            </a:r>
            <a:r>
              <a:rPr lang="zh-CN" altLang="en-US" sz="1600">
                <a:solidFill>
                  <a:srgbClr val="0000FF"/>
                </a:solidFill>
                <a:sym typeface="+mn-ea"/>
              </a:rPr>
              <a:t>有明确语义的</a:t>
            </a:r>
            <a:r>
              <a:rPr lang="zh-CN" altLang="en-US" sz="1600">
                <a:sym typeface="+mn-ea"/>
              </a:rPr>
              <a:t>；（</a:t>
            </a:r>
            <a:r>
              <a:rPr lang="en-US" altLang="zh-CN" sz="1600">
                <a:sym typeface="+mn-ea"/>
              </a:rPr>
              <a:t>2</a:t>
            </a:r>
            <a:r>
              <a:rPr lang="zh-CN" altLang="en-US" sz="1600">
                <a:sym typeface="+mn-ea"/>
              </a:rPr>
              <a:t>）基于隐语义的推荐模型，两个向量内积是</a:t>
            </a:r>
            <a:r>
              <a:rPr lang="zh-CN" altLang="en-US" sz="1600">
                <a:solidFill>
                  <a:srgbClr val="0000FF"/>
                </a:solidFill>
                <a:sym typeface="+mn-ea"/>
              </a:rPr>
              <a:t>没有明确语义的（隐语义）</a:t>
            </a:r>
            <a:r>
              <a:rPr lang="zh-CN" altLang="en-US" sz="1600">
                <a:sym typeface="+mn-ea"/>
              </a:rPr>
              <a:t>。</a:t>
            </a:r>
            <a:endParaRPr lang="zh-CN" altLang="en-US" sz="1600" dirty="0">
              <a:sym typeface="+mn-ea"/>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课程目录</a:t>
            </a:r>
            <a:endParaRPr lang="zh-CN" altLang="en-US" dirty="0">
              <a:solidFill>
                <a:srgbClr val="0000FF"/>
              </a:solidFill>
            </a:endParaRPr>
          </a:p>
        </p:txBody>
      </p:sp>
      <p:pic>
        <p:nvPicPr>
          <p:cNvPr id="5" name="图片 4"/>
          <p:cNvPicPr>
            <a:picLocks noChangeAspect="1"/>
          </p:cNvPicPr>
          <p:nvPr>
            <p:custDataLst>
              <p:tags r:id="rId1"/>
            </p:custDataLst>
          </p:nvPr>
        </p:nvPicPr>
        <p:blipFill>
          <a:blip r:embed="rId2"/>
          <a:stretch>
            <a:fillRect/>
          </a:stretch>
        </p:blipFill>
        <p:spPr>
          <a:xfrm>
            <a:off x="991870" y="1222375"/>
            <a:ext cx="10402570" cy="4752975"/>
          </a:xfrm>
          <a:prstGeom prst="rect">
            <a:avLst/>
          </a:prstGeom>
        </p:spPr>
      </p:pic>
      <p:sp>
        <p:nvSpPr>
          <p:cNvPr id="3" name="矩形 2"/>
          <p:cNvSpPr/>
          <p:nvPr/>
        </p:nvSpPr>
        <p:spPr>
          <a:xfrm>
            <a:off x="6488430" y="1245868"/>
            <a:ext cx="5007610" cy="2821305"/>
          </a:xfrm>
          <a:prstGeom prst="rect">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1.4 </a:t>
            </a:r>
            <a:r>
              <a:rPr lang="zh-CN" altLang="en-US" dirty="0"/>
              <a:t>推荐系统评测</a:t>
            </a:r>
            <a:r>
              <a:rPr lang="en-US" altLang="zh-CN" dirty="0"/>
              <a:t>——</a:t>
            </a:r>
            <a:r>
              <a:rPr lang="zh-CN" altLang="en-US" dirty="0"/>
              <a:t>什么是</a:t>
            </a:r>
            <a:r>
              <a:rPr lang="zh-CN" altLang="en-US" dirty="0"/>
              <a:t>好的推荐系统？</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lstStyle/>
          <a:p>
            <a:pPr>
              <a:lnSpc>
                <a:spcPct val="150000"/>
              </a:lnSpc>
              <a:buFont typeface="Arial" panose="020B0604020202020204" pitchFamily="34" charset="0"/>
              <a:buChar char="•"/>
            </a:pPr>
            <a:r>
              <a:rPr lang="zh-CN" altLang="en-US" sz="1800" dirty="0"/>
              <a:t>什么才是好的推荐系统？这是推荐系统评测需要解决的首要问题。一个完整的推荐系统一般存在三个参与方：</a:t>
            </a:r>
            <a:r>
              <a:rPr lang="zh-CN" altLang="en-US" sz="1800" dirty="0">
                <a:solidFill>
                  <a:srgbClr val="0000FF"/>
                </a:solidFill>
              </a:rPr>
              <a:t>用户、物品提供者、推荐系统网站</a:t>
            </a:r>
            <a:r>
              <a:rPr lang="zh-CN" altLang="en-US" sz="1800" dirty="0" smtClean="0"/>
              <a:t>。</a:t>
            </a:r>
            <a:r>
              <a:rPr lang="zh-CN" altLang="en-US" sz="1800">
                <a:sym typeface="+mn-ea"/>
              </a:rPr>
              <a:t>以图书推荐为例，</a:t>
            </a:r>
            <a:endParaRPr lang="zh-CN" altLang="en-US" sz="1800" dirty="0"/>
          </a:p>
          <a:p>
            <a:pPr>
              <a:lnSpc>
                <a:spcPct val="150000"/>
              </a:lnSpc>
              <a:buFont typeface="Arial" panose="020B0604020202020204" pitchFamily="34" charset="0"/>
              <a:buChar char="•"/>
            </a:pPr>
            <a:r>
              <a:rPr lang="zh-CN" altLang="en-US" sz="1800" dirty="0"/>
              <a:t>首先，用户需求：</a:t>
            </a:r>
            <a:r>
              <a:rPr lang="zh-CN" altLang="en-US" sz="1800" dirty="0"/>
              <a:t>推荐系统需要给用户推荐那些令他们感兴趣的图书；</a:t>
            </a:r>
            <a:endParaRPr lang="zh-CN" altLang="en-US" sz="1800" dirty="0"/>
          </a:p>
          <a:p>
            <a:pPr>
              <a:lnSpc>
                <a:spcPct val="150000"/>
              </a:lnSpc>
              <a:buFont typeface="Arial" panose="020B0604020202020204" pitchFamily="34" charset="0"/>
              <a:buChar char="•"/>
            </a:pPr>
            <a:r>
              <a:rPr lang="zh-CN" altLang="en-US" sz="1800" dirty="0"/>
              <a:t>其次，出版社需求：推荐系统要能够让各出版社的书都有机会</a:t>
            </a:r>
            <a:r>
              <a:rPr lang="zh-CN" altLang="en-US" sz="1800" dirty="0"/>
              <a:t>被推荐给感兴趣的用户，而不是只推荐几个大型出版社的书；</a:t>
            </a:r>
            <a:endParaRPr lang="zh-CN" altLang="en-US" sz="1800" dirty="0"/>
          </a:p>
          <a:p>
            <a:pPr>
              <a:lnSpc>
                <a:spcPct val="150000"/>
              </a:lnSpc>
              <a:buFont typeface="Arial" panose="020B0604020202020204" pitchFamily="34" charset="0"/>
              <a:buChar char="•"/>
            </a:pPr>
            <a:r>
              <a:rPr lang="zh-CN" altLang="en-US" sz="1800" dirty="0"/>
              <a:t>最后，推荐平台需求：</a:t>
            </a:r>
            <a:r>
              <a:rPr lang="zh-CN" altLang="en-US" sz="1800" dirty="0"/>
              <a:t>好的推荐系统设计，</a:t>
            </a:r>
            <a:r>
              <a:rPr lang="zh-CN" altLang="en-US" sz="1800" dirty="0">
                <a:solidFill>
                  <a:srgbClr val="0000FF"/>
                </a:solidFill>
              </a:rPr>
              <a:t>能够让推荐系统本身收集到高质量的用户反馈</a:t>
            </a:r>
            <a:r>
              <a:rPr lang="zh-CN" altLang="en-US" sz="1800" dirty="0"/>
              <a:t>，不断完善推荐的质量，增加用户和网站的交互，提高网站的收入</a:t>
            </a:r>
            <a:r>
              <a:rPr lang="zh-CN" altLang="en-US" sz="1800" dirty="0" smtClean="0"/>
              <a:t>。</a:t>
            </a:r>
            <a:endParaRPr lang="en-US" altLang="zh-CN" sz="1800" dirty="0" smtClean="0"/>
          </a:p>
          <a:p>
            <a:pPr>
              <a:lnSpc>
                <a:spcPct val="150000"/>
              </a:lnSpc>
              <a:buFont typeface="Arial" panose="020B0604020202020204" pitchFamily="34" charset="0"/>
              <a:buChar char="•"/>
            </a:pPr>
            <a:r>
              <a:rPr lang="zh-CN" altLang="en-US" sz="1800" dirty="0"/>
              <a:t>因此在评测一个推荐算法时，需要同时考虑三方的利益，</a:t>
            </a:r>
            <a:endParaRPr lang="zh-CN" altLang="en-US" sz="1800" dirty="0"/>
          </a:p>
          <a:p>
            <a:pPr>
              <a:lnSpc>
                <a:spcPct val="150000"/>
              </a:lnSpc>
              <a:buFont typeface="Arial" panose="020B0604020202020204" pitchFamily="34" charset="0"/>
              <a:buChar char="•"/>
            </a:pPr>
            <a:endParaRPr lang="en-US" altLang="zh-CN" sz="1800" dirty="0"/>
          </a:p>
          <a:p>
            <a:pPr>
              <a:buFont typeface="Arial" panose="020B0604020202020204" pitchFamily="34" charset="0"/>
              <a:buChar char="•"/>
            </a:pPr>
            <a:endParaRPr lang="en-US" altLang="zh-CN" sz="1800" dirty="0"/>
          </a:p>
        </p:txBody>
      </p:sp>
      <p:pic>
        <p:nvPicPr>
          <p:cNvPr id="6" name="图片 5"/>
          <p:cNvPicPr>
            <a:picLocks noChangeAspect="1"/>
          </p:cNvPicPr>
          <p:nvPr/>
        </p:nvPicPr>
        <p:blipFill>
          <a:blip r:embed="rId1"/>
          <a:stretch>
            <a:fillRect/>
          </a:stretch>
        </p:blipFill>
        <p:spPr>
          <a:xfrm>
            <a:off x="7443470" y="3914775"/>
            <a:ext cx="3623310" cy="2708910"/>
          </a:xfrm>
          <a:prstGeom prst="rect">
            <a:avLst/>
          </a:prstGeom>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t>评测</a:t>
            </a:r>
            <a:r>
              <a:rPr lang="zh-CN" altLang="en-US" dirty="0"/>
              <a:t>实验方法</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3296920"/>
          </a:xfrm>
        </p:spPr>
        <p:txBody>
          <a:bodyPr/>
          <a:lstStyle/>
          <a:p>
            <a:pPr marL="0" indent="0">
              <a:buNone/>
            </a:pPr>
            <a:r>
              <a:rPr lang="zh-CN" altLang="en-US" dirty="0"/>
              <a:t>在推荐系统中，主要有</a:t>
            </a:r>
            <a:r>
              <a:rPr lang="en-US" altLang="zh-CN" dirty="0"/>
              <a:t>3</a:t>
            </a:r>
            <a:r>
              <a:rPr lang="zh-CN" altLang="en-US" dirty="0"/>
              <a:t>种评测推荐效果的实验方法</a:t>
            </a:r>
            <a:r>
              <a:rPr lang="zh-CN" altLang="en-US" dirty="0" smtClean="0"/>
              <a:t>：</a:t>
            </a:r>
            <a:endParaRPr lang="zh-CN" altLang="en-US" dirty="0" smtClean="0"/>
          </a:p>
          <a:p>
            <a:pPr marL="0" indent="0">
              <a:buNone/>
            </a:pPr>
            <a:endParaRPr lang="en-US" altLang="zh-CN" dirty="0" smtClean="0"/>
          </a:p>
          <a:p>
            <a:r>
              <a:rPr lang="zh-CN" altLang="en-US" dirty="0" smtClean="0">
                <a:solidFill>
                  <a:srgbClr val="0000FF"/>
                </a:solidFill>
              </a:rPr>
              <a:t>离线</a:t>
            </a:r>
            <a:r>
              <a:rPr lang="zh-CN" altLang="en-US" dirty="0">
                <a:solidFill>
                  <a:srgbClr val="0000FF"/>
                </a:solidFill>
              </a:rPr>
              <a:t>实验</a:t>
            </a:r>
            <a:r>
              <a:rPr lang="zh-CN" altLang="en-US" dirty="0"/>
              <a:t>（</a:t>
            </a:r>
            <a:r>
              <a:rPr lang="en-US" altLang="zh-CN" dirty="0"/>
              <a:t>offline experiment</a:t>
            </a:r>
            <a:r>
              <a:rPr lang="zh-CN" altLang="en-US" dirty="0" smtClean="0"/>
              <a:t>）</a:t>
            </a:r>
            <a:endParaRPr lang="en-US" altLang="zh-CN" dirty="0" smtClean="0"/>
          </a:p>
          <a:p>
            <a:endParaRPr lang="en-US" altLang="zh-CN" dirty="0"/>
          </a:p>
          <a:p>
            <a:r>
              <a:rPr lang="zh-CN" altLang="en-US" dirty="0" smtClean="0">
                <a:solidFill>
                  <a:srgbClr val="0000FF"/>
                </a:solidFill>
              </a:rPr>
              <a:t>用户</a:t>
            </a:r>
            <a:r>
              <a:rPr lang="zh-CN" altLang="en-US" dirty="0">
                <a:solidFill>
                  <a:srgbClr val="0000FF"/>
                </a:solidFill>
              </a:rPr>
              <a:t>调查</a:t>
            </a:r>
            <a:r>
              <a:rPr lang="zh-CN" altLang="en-US" dirty="0"/>
              <a:t>（</a:t>
            </a:r>
            <a:r>
              <a:rPr lang="en-US" altLang="zh-CN" dirty="0"/>
              <a:t>user </a:t>
            </a:r>
            <a:r>
              <a:rPr lang="en-US" altLang="zh-CN" dirty="0" smtClean="0"/>
              <a:t>study</a:t>
            </a:r>
            <a:r>
              <a:rPr lang="zh-CN" altLang="en-US" dirty="0" smtClean="0"/>
              <a:t>）</a:t>
            </a:r>
            <a:endParaRPr lang="en-US" altLang="zh-CN" dirty="0"/>
          </a:p>
          <a:p>
            <a:endParaRPr lang="en-US" altLang="zh-CN" dirty="0" smtClean="0"/>
          </a:p>
          <a:p>
            <a:r>
              <a:rPr lang="zh-CN" altLang="en-US" dirty="0" smtClean="0">
                <a:solidFill>
                  <a:srgbClr val="0000FF"/>
                </a:solidFill>
              </a:rPr>
              <a:t>在线实验</a:t>
            </a:r>
            <a:r>
              <a:rPr lang="zh-CN" altLang="en-US" dirty="0" smtClean="0"/>
              <a:t>（</a:t>
            </a:r>
            <a:r>
              <a:rPr lang="en-US" altLang="zh-CN" dirty="0" smtClean="0"/>
              <a:t>online experiment</a:t>
            </a:r>
            <a:r>
              <a:rPr lang="zh-CN" altLang="en-US" dirty="0" smtClean="0"/>
              <a:t>）</a:t>
            </a:r>
            <a:endParaRPr lang="zh-CN" altLang="en-US" dirty="0"/>
          </a:p>
        </p:txBody>
      </p:sp>
      <p:pic>
        <p:nvPicPr>
          <p:cNvPr id="2" name="图片 1"/>
          <p:cNvPicPr>
            <a:picLocks noChangeAspect="1"/>
          </p:cNvPicPr>
          <p:nvPr/>
        </p:nvPicPr>
        <p:blipFill>
          <a:blip r:embed="rId1"/>
          <a:stretch>
            <a:fillRect/>
          </a:stretch>
        </p:blipFill>
        <p:spPr>
          <a:xfrm>
            <a:off x="5883275" y="2825750"/>
            <a:ext cx="5064125" cy="2885440"/>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62660" y="176530"/>
            <a:ext cx="8265160" cy="786130"/>
          </a:xfrm>
        </p:spPr>
        <p:txBody>
          <a:bodyPr>
            <a:normAutofit/>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t>离线实验</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07408"/>
            <a:ext cx="10972800" cy="5309937"/>
          </a:xfrm>
        </p:spPr>
        <p:txBody>
          <a:bodyPr>
            <a:normAutofit/>
          </a:bodyPr>
          <a:lstStyle/>
          <a:p>
            <a:pPr indent="0" eaLnBrk="1" fontAlgn="auto" hangingPunct="1">
              <a:lnSpc>
                <a:spcPct val="150000"/>
              </a:lnSpc>
              <a:spcAft>
                <a:spcPts val="600"/>
              </a:spcAft>
              <a:buFont typeface="Arial" panose="020B0604020202020204" pitchFamily="34" charset="0"/>
              <a:buChar char="•"/>
            </a:pPr>
            <a:r>
              <a:rPr lang="zh-CN" altLang="en-US" sz="1600">
                <a:sym typeface="+mn-ea"/>
              </a:rPr>
              <a:t>离线实验：这种实验方法常常运用于</a:t>
            </a:r>
            <a:r>
              <a:rPr lang="zh-CN" altLang="en-US" sz="1600" u="sng">
                <a:solidFill>
                  <a:srgbClr val="0000FF"/>
                </a:solidFill>
                <a:sym typeface="+mn-ea"/>
              </a:rPr>
              <a:t>算法科研</a:t>
            </a:r>
            <a:r>
              <a:rPr lang="zh-CN" altLang="en-US" sz="1600">
                <a:sym typeface="+mn-ea"/>
              </a:rPr>
              <a:t>，或者粗略估算算法的性能。它的好处是</a:t>
            </a:r>
            <a:r>
              <a:rPr lang="zh-CN" altLang="en-US" sz="1600">
                <a:solidFill>
                  <a:srgbClr val="0000FF"/>
                </a:solidFill>
                <a:sym typeface="+mn-ea"/>
              </a:rPr>
              <a:t>不需要真实用户参与（或者是历史用户参与的数据）</a:t>
            </a:r>
            <a:r>
              <a:rPr lang="zh-CN" altLang="en-US" sz="1600">
                <a:sym typeface="+mn-ea"/>
              </a:rPr>
              <a:t>，而只要有一个</a:t>
            </a:r>
            <a:r>
              <a:rPr lang="zh-CN" altLang="en-US" sz="1600">
                <a:solidFill>
                  <a:srgbClr val="0000FF"/>
                </a:solidFill>
                <a:sym typeface="+mn-ea"/>
              </a:rPr>
              <a:t>数据集</a:t>
            </a:r>
            <a:r>
              <a:rPr lang="zh-CN" altLang="en-US" sz="1600">
                <a:sym typeface="+mn-ea"/>
              </a:rPr>
              <a:t>，可以直接快速地计算出来，从而方便、快速地测试大量不同的算法。</a:t>
            </a:r>
            <a:endParaRPr lang="zh-CN" altLang="en-US" sz="1600" dirty="0" smtClean="0"/>
          </a:p>
          <a:p>
            <a:pPr indent="0" eaLnBrk="1" fontAlgn="auto" hangingPunct="1">
              <a:lnSpc>
                <a:spcPct val="150000"/>
              </a:lnSpc>
              <a:spcAft>
                <a:spcPts val="600"/>
              </a:spcAft>
              <a:buFont typeface="Arial" panose="020B0604020202020204" pitchFamily="34" charset="0"/>
              <a:buChar char="•"/>
            </a:pPr>
            <a:r>
              <a:rPr lang="zh-CN" altLang="en-US" sz="1600" dirty="0"/>
              <a:t>离线实验是通过计算</a:t>
            </a:r>
            <a:r>
              <a:rPr lang="zh-CN" altLang="en-US" sz="1600" dirty="0">
                <a:solidFill>
                  <a:srgbClr val="0000FF"/>
                </a:solidFill>
              </a:rPr>
              <a:t>离线指标</a:t>
            </a:r>
            <a:r>
              <a:rPr lang="zh-CN" altLang="en-US" sz="1600" dirty="0"/>
              <a:t>来量化推荐系统优劣的方法，它一般由如下几个步骤构成</a:t>
            </a:r>
            <a:r>
              <a:rPr lang="zh-CN" altLang="en-US" sz="1600" dirty="0" smtClean="0"/>
              <a:t>：</a:t>
            </a:r>
            <a:endParaRPr lang="en-US" altLang="zh-CN" sz="1600" dirty="0" smtClean="0"/>
          </a:p>
          <a:p>
            <a:pPr marL="353695" lvl="1" indent="0" eaLnBrk="1" fontAlgn="auto" hangingPunct="1">
              <a:lnSpc>
                <a:spcPct val="150000"/>
              </a:lnSpc>
              <a:spcAft>
                <a:spcPts val="600"/>
              </a:spcAft>
              <a:buNone/>
            </a:pPr>
            <a:r>
              <a:rPr lang="zh-CN" altLang="en-US" sz="1600" dirty="0">
                <a:solidFill>
                  <a:srgbClr val="0000FF"/>
                </a:solidFill>
              </a:rPr>
              <a:t>（</a:t>
            </a:r>
            <a:r>
              <a:rPr lang="en-US" altLang="zh-CN" sz="1600" dirty="0">
                <a:solidFill>
                  <a:srgbClr val="0000FF"/>
                </a:solidFill>
              </a:rPr>
              <a:t>1</a:t>
            </a:r>
            <a:r>
              <a:rPr lang="zh-CN" altLang="en-US" sz="1600" dirty="0">
                <a:solidFill>
                  <a:srgbClr val="0000FF"/>
                </a:solidFill>
              </a:rPr>
              <a:t>） 日志</a:t>
            </a:r>
            <a:r>
              <a:rPr lang="en-US" altLang="zh-CN" sz="1600" dirty="0">
                <a:solidFill>
                  <a:srgbClr val="0000FF"/>
                </a:solidFill>
              </a:rPr>
              <a:t>--&gt;</a:t>
            </a:r>
            <a:r>
              <a:rPr lang="zh-CN" altLang="en-US" sz="1600" dirty="0">
                <a:solidFill>
                  <a:srgbClr val="0000FF"/>
                </a:solidFill>
              </a:rPr>
              <a:t>数据集</a:t>
            </a:r>
            <a:r>
              <a:rPr lang="zh-CN" altLang="en-US" sz="1600" dirty="0"/>
              <a:t>：通过日志系统获得用户行为数据，并按照一定格式生成一个标准的数据集；</a:t>
            </a:r>
            <a:endParaRPr lang="zh-CN" altLang="en-US" sz="1600" dirty="0"/>
          </a:p>
          <a:p>
            <a:pPr marL="353695" lvl="1" indent="0" eaLnBrk="1" fontAlgn="auto" hangingPunct="1">
              <a:lnSpc>
                <a:spcPct val="150000"/>
              </a:lnSpc>
              <a:spcAft>
                <a:spcPts val="600"/>
              </a:spcAft>
              <a:buNone/>
            </a:pPr>
            <a:r>
              <a:rPr lang="zh-CN" altLang="en-US" sz="1600" dirty="0">
                <a:solidFill>
                  <a:srgbClr val="0000FF"/>
                </a:solidFill>
              </a:rPr>
              <a:t>（</a:t>
            </a:r>
            <a:r>
              <a:rPr lang="en-US" altLang="zh-CN" sz="1600" dirty="0">
                <a:solidFill>
                  <a:srgbClr val="0000FF"/>
                </a:solidFill>
              </a:rPr>
              <a:t>2</a:t>
            </a:r>
            <a:r>
              <a:rPr lang="zh-CN" altLang="en-US" sz="1600" dirty="0">
                <a:solidFill>
                  <a:srgbClr val="0000FF"/>
                </a:solidFill>
              </a:rPr>
              <a:t>） 数据集切分</a:t>
            </a:r>
            <a:r>
              <a:rPr lang="zh-CN" altLang="en-US" sz="1600" dirty="0"/>
              <a:t>：将数据集按照一定的规则分成训练集和测试集；</a:t>
            </a:r>
            <a:endParaRPr lang="zh-CN" altLang="en-US" sz="1600" dirty="0"/>
          </a:p>
          <a:p>
            <a:pPr marL="353695" lvl="1" indent="0" eaLnBrk="1" fontAlgn="auto" hangingPunct="1">
              <a:lnSpc>
                <a:spcPct val="150000"/>
              </a:lnSpc>
              <a:spcAft>
                <a:spcPts val="600"/>
              </a:spcAft>
              <a:buNone/>
            </a:pPr>
            <a:r>
              <a:rPr lang="zh-CN" altLang="en-US" sz="1600" dirty="0">
                <a:solidFill>
                  <a:srgbClr val="0000FF"/>
                </a:solidFill>
              </a:rPr>
              <a:t>（</a:t>
            </a:r>
            <a:r>
              <a:rPr lang="en-US" altLang="zh-CN" sz="1600" dirty="0">
                <a:solidFill>
                  <a:srgbClr val="0000FF"/>
                </a:solidFill>
              </a:rPr>
              <a:t>3</a:t>
            </a:r>
            <a:r>
              <a:rPr lang="zh-CN" altLang="en-US" sz="1600" dirty="0">
                <a:solidFill>
                  <a:srgbClr val="0000FF"/>
                </a:solidFill>
              </a:rPr>
              <a:t>） 训练模型</a:t>
            </a:r>
            <a:r>
              <a:rPr lang="zh-CN" altLang="en-US" sz="1600" dirty="0"/>
              <a:t>：在训练集上训练用户兴趣模型，在测试集上进行预测；</a:t>
            </a:r>
            <a:endParaRPr lang="zh-CN" altLang="en-US" sz="1600" dirty="0"/>
          </a:p>
          <a:p>
            <a:pPr marL="353695" lvl="1" indent="0" eaLnBrk="1" fontAlgn="auto" hangingPunct="1">
              <a:lnSpc>
                <a:spcPct val="150000"/>
              </a:lnSpc>
              <a:spcAft>
                <a:spcPts val="600"/>
              </a:spcAft>
              <a:buNone/>
            </a:pPr>
            <a:r>
              <a:rPr lang="zh-CN" altLang="en-US" sz="1600" dirty="0">
                <a:solidFill>
                  <a:srgbClr val="0000FF"/>
                </a:solidFill>
              </a:rPr>
              <a:t>（</a:t>
            </a:r>
            <a:r>
              <a:rPr lang="en-US" altLang="zh-CN" sz="1600" dirty="0">
                <a:solidFill>
                  <a:srgbClr val="0000FF"/>
                </a:solidFill>
              </a:rPr>
              <a:t>4</a:t>
            </a:r>
            <a:r>
              <a:rPr lang="zh-CN" altLang="en-US" sz="1600" dirty="0">
                <a:solidFill>
                  <a:srgbClr val="0000FF"/>
                </a:solidFill>
              </a:rPr>
              <a:t>） 离线评测</a:t>
            </a:r>
            <a:r>
              <a:rPr lang="zh-CN" altLang="en-US" sz="1600" dirty="0"/>
              <a:t>：通过事先定义的离线指标评测算法在测试集上的预测结果</a:t>
            </a:r>
            <a:r>
              <a:rPr lang="zh-CN" altLang="en-US" sz="1600" dirty="0" smtClean="0"/>
              <a:t>。</a:t>
            </a:r>
            <a:endParaRPr lang="en-US" altLang="zh-CN" sz="1600" dirty="0"/>
          </a:p>
          <a:p>
            <a:pPr indent="0" eaLnBrk="1" fontAlgn="auto" hangingPunct="1">
              <a:lnSpc>
                <a:spcPct val="150000"/>
              </a:lnSpc>
              <a:spcAft>
                <a:spcPts val="600"/>
              </a:spcAft>
              <a:buFont typeface="Arial" panose="020B0604020202020204" pitchFamily="34" charset="0"/>
              <a:buChar char="•"/>
            </a:pPr>
            <a:r>
              <a:rPr lang="zh-CN" altLang="en-US" sz="1600" dirty="0">
                <a:solidFill>
                  <a:srgbClr val="0000FF"/>
                </a:solidFill>
              </a:rPr>
              <a:t>主要缺点</a:t>
            </a:r>
            <a:r>
              <a:rPr lang="zh-CN" altLang="en-US" sz="1600" dirty="0"/>
              <a:t>：无法获得很多商业上关注的指标，如</a:t>
            </a:r>
            <a:r>
              <a:rPr lang="zh-CN" altLang="en-US" sz="1600" dirty="0">
                <a:solidFill>
                  <a:srgbClr val="FF0000"/>
                </a:solidFill>
              </a:rPr>
              <a:t>点击率、转化率</a:t>
            </a:r>
            <a:r>
              <a:rPr lang="zh-CN" altLang="en-US" sz="1600" dirty="0"/>
              <a:t>等。</a:t>
            </a:r>
            <a:endParaRPr lang="zh-CN" altLang="en-US" sz="1600" dirty="0"/>
          </a:p>
          <a:p>
            <a:pPr indent="0" eaLnBrk="1" fontAlgn="auto" hangingPunct="1">
              <a:lnSpc>
                <a:spcPct val="150000"/>
              </a:lnSpc>
              <a:buFont typeface="Arial" panose="020B0604020202020204" pitchFamily="34" charset="0"/>
              <a:buChar char="•"/>
            </a:pPr>
            <a:endParaRPr lang="en-US" altLang="zh-CN" sz="1800" dirty="0" smtClean="0"/>
          </a:p>
          <a:p>
            <a:pPr indent="0" eaLnBrk="1" fontAlgn="auto" hangingPunct="1">
              <a:lnSpc>
                <a:spcPct val="150000"/>
              </a:lnSpc>
              <a:buFont typeface="Arial" panose="020B0604020202020204" pitchFamily="34" charset="0"/>
              <a:buChar char="•"/>
            </a:pPr>
            <a:endParaRPr lang="zh-CN" altLang="en-US" sz="1800" dirty="0"/>
          </a:p>
          <a:p>
            <a:pPr marL="353695" lvl="1">
              <a:buNone/>
            </a:pPr>
            <a:endParaRPr lang="zh-CN" altLang="en-US" sz="1800" dirty="0" smtClean="0"/>
          </a:p>
        </p:txBody>
      </p:sp>
      <p:pic>
        <p:nvPicPr>
          <p:cNvPr id="2" name="图片 1"/>
          <p:cNvPicPr>
            <a:picLocks noChangeAspect="1"/>
          </p:cNvPicPr>
          <p:nvPr/>
        </p:nvPicPr>
        <p:blipFill>
          <a:blip r:embed="rId1"/>
          <a:stretch>
            <a:fillRect/>
          </a:stretch>
        </p:blipFill>
        <p:spPr>
          <a:xfrm>
            <a:off x="7150100" y="4792345"/>
            <a:ext cx="4625340" cy="162496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t>——</a:t>
            </a:r>
            <a:r>
              <a:rPr lang="zh-CN" altLang="en-US" dirty="0"/>
              <a:t>用户调查</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069340"/>
            <a:ext cx="10972800" cy="4514215"/>
          </a:xfrm>
        </p:spPr>
        <p:txBody>
          <a:bodyPr/>
          <a:lstStyle/>
          <a:p>
            <a:pPr eaLnBrk="1" fontAlgn="auto" hangingPunct="1">
              <a:lnSpc>
                <a:spcPct val="150000"/>
              </a:lnSpc>
              <a:spcAft>
                <a:spcPts val="600"/>
              </a:spcAft>
              <a:buFont typeface="Arial" panose="020B0604020202020204" pitchFamily="34" charset="0"/>
              <a:buChar char="•"/>
            </a:pPr>
            <a:r>
              <a:rPr lang="zh-CN" altLang="en-US" sz="1800" dirty="0"/>
              <a:t>离线实验的指标和实际的商业指标存在差距，比如：</a:t>
            </a:r>
            <a:r>
              <a:rPr lang="zh-CN" altLang="en-US" sz="1800" dirty="0">
                <a:solidFill>
                  <a:srgbClr val="0000FF"/>
                </a:solidFill>
              </a:rPr>
              <a:t>预测准确率</a:t>
            </a:r>
            <a:r>
              <a:rPr lang="zh-CN" altLang="en-US" sz="1800" dirty="0"/>
              <a:t>和</a:t>
            </a:r>
            <a:r>
              <a:rPr lang="zh-CN" altLang="en-US" sz="1800" dirty="0">
                <a:solidFill>
                  <a:srgbClr val="0000FF"/>
                </a:solidFill>
              </a:rPr>
              <a:t>用户满意度</a:t>
            </a:r>
            <a:r>
              <a:rPr lang="zh-CN" altLang="en-US" sz="1800" dirty="0"/>
              <a:t>之间就存在很大差别，高预测准确率不等于高用户满意度</a:t>
            </a:r>
            <a:r>
              <a:rPr lang="zh-CN" altLang="en-US" sz="1800" dirty="0" smtClean="0"/>
              <a:t>。</a:t>
            </a:r>
            <a:endParaRPr lang="en-US" altLang="zh-CN" sz="1800" dirty="0" smtClean="0"/>
          </a:p>
          <a:p>
            <a:pPr eaLnBrk="1" fontAlgn="auto" hangingPunct="1">
              <a:lnSpc>
                <a:spcPct val="150000"/>
              </a:lnSpc>
              <a:spcAft>
                <a:spcPts val="600"/>
              </a:spcAft>
              <a:buFont typeface="Arial" panose="020B0604020202020204" pitchFamily="34" charset="0"/>
              <a:buChar char="•"/>
            </a:pPr>
            <a:r>
              <a:rPr lang="zh-CN" altLang="en-US" sz="1800" dirty="0"/>
              <a:t>因此，如果要准确评测一个算法，需要相对比较真实的环境。</a:t>
            </a:r>
            <a:r>
              <a:rPr lang="zh-CN" altLang="en-US" sz="1800" dirty="0">
                <a:solidFill>
                  <a:srgbClr val="0000FF"/>
                </a:solidFill>
              </a:rPr>
              <a:t>最好的方法就是将算法直接上线测试</a:t>
            </a:r>
            <a:r>
              <a:rPr lang="zh-CN" altLang="en-US" sz="1800" dirty="0"/>
              <a:t>，但在对算法会不会降低用户满意度不太有把握的情况下，</a:t>
            </a:r>
            <a:r>
              <a:rPr lang="zh-CN" altLang="en-US" sz="1800" dirty="0">
                <a:solidFill>
                  <a:srgbClr val="0000FF"/>
                </a:solidFill>
              </a:rPr>
              <a:t>上线测试具有较高的风险（</a:t>
            </a:r>
            <a:r>
              <a:rPr lang="zh-CN" altLang="en-US" sz="1800" dirty="0">
                <a:solidFill>
                  <a:srgbClr val="FF0000"/>
                </a:solidFill>
              </a:rPr>
              <a:t>什么风险？</a:t>
            </a:r>
            <a:r>
              <a:rPr lang="zh-CN" altLang="en-US" sz="1800" dirty="0">
                <a:solidFill>
                  <a:srgbClr val="0000FF"/>
                </a:solidFill>
              </a:rPr>
              <a:t>）</a:t>
            </a:r>
            <a:r>
              <a:rPr lang="zh-CN" altLang="en-US" sz="1800" dirty="0"/>
              <a:t>，所以在上线测试前一般需要做一次称为</a:t>
            </a:r>
            <a:r>
              <a:rPr lang="zh-CN" altLang="en-US" sz="1800" u="sng" dirty="0">
                <a:solidFill>
                  <a:srgbClr val="0000FF"/>
                </a:solidFill>
              </a:rPr>
              <a:t>用户调查的测试</a:t>
            </a:r>
            <a:r>
              <a:rPr lang="zh-CN" altLang="en-US" sz="1800" dirty="0" smtClean="0"/>
              <a:t>。</a:t>
            </a:r>
            <a:endParaRPr lang="en-US" altLang="zh-CN" sz="1800" dirty="0" smtClean="0"/>
          </a:p>
          <a:p>
            <a:pPr eaLnBrk="1" fontAlgn="auto" hangingPunct="1">
              <a:lnSpc>
                <a:spcPct val="150000"/>
              </a:lnSpc>
              <a:spcAft>
                <a:spcPts val="600"/>
              </a:spcAft>
              <a:buFont typeface="Arial" panose="020B0604020202020204" pitchFamily="34" charset="0"/>
              <a:buChar char="•"/>
            </a:pPr>
            <a:r>
              <a:rPr lang="zh-CN" altLang="en-US" sz="1800" dirty="0"/>
              <a:t>用户调查需要有一些真实用户，让他们在需要测试的推荐系统上完成一些任务。在他们完成任务时，我们需要观察和记录他们的行为，并让他们回答一些问题。最后，我们需要通过分析他们的行为和答案了解测试系统的性能。</a:t>
            </a:r>
            <a:endParaRPr lang="zh-CN" altLang="en-US" sz="1800" dirty="0"/>
          </a:p>
        </p:txBody>
      </p:sp>
      <p:pic>
        <p:nvPicPr>
          <p:cNvPr id="2" name="图片 1"/>
          <p:cNvPicPr>
            <a:picLocks noChangeAspect="1"/>
          </p:cNvPicPr>
          <p:nvPr/>
        </p:nvPicPr>
        <p:blipFill>
          <a:blip r:embed="rId1"/>
          <a:stretch>
            <a:fillRect/>
          </a:stretch>
        </p:blipFill>
        <p:spPr>
          <a:xfrm>
            <a:off x="7984490" y="4363085"/>
            <a:ext cx="3402330" cy="2181860"/>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t>——</a:t>
            </a:r>
            <a:r>
              <a:rPr lang="zh-CN" altLang="en-US" dirty="0"/>
              <a:t>用户调查</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3929380"/>
          </a:xfrm>
        </p:spPr>
        <p:txBody>
          <a:bodyPr/>
          <a:lstStyle/>
          <a:p>
            <a:pPr eaLnBrk="1" fontAlgn="auto" hangingPunct="1">
              <a:lnSpc>
                <a:spcPct val="150000"/>
              </a:lnSpc>
              <a:spcAft>
                <a:spcPts val="600"/>
              </a:spcAft>
              <a:buFont typeface="Arial" panose="020B0604020202020204" pitchFamily="34" charset="0"/>
              <a:buChar char="•"/>
            </a:pPr>
            <a:r>
              <a:rPr lang="zh-CN" altLang="en-US" sz="1800" dirty="0"/>
              <a:t>用户调查是推荐系统评测的一个重要工具，很多离线时没有办法评测的与用户主观感受有关的指标都可以通过用户调查获得。比如，如果我们想知道推荐结果是否很令用户惊喜，那我们最好直接询问用户</a:t>
            </a:r>
            <a:r>
              <a:rPr lang="zh-CN" altLang="en-US" sz="1800" dirty="0" smtClean="0"/>
              <a:t>。</a:t>
            </a:r>
            <a:endParaRPr lang="en-US" altLang="zh-CN" sz="1800" dirty="0" smtClean="0"/>
          </a:p>
          <a:p>
            <a:pPr eaLnBrk="1" fontAlgn="auto" hangingPunct="1">
              <a:lnSpc>
                <a:spcPct val="150000"/>
              </a:lnSpc>
              <a:spcAft>
                <a:spcPts val="600"/>
              </a:spcAft>
              <a:buFont typeface="Arial" panose="020B0604020202020204" pitchFamily="34" charset="0"/>
              <a:buChar char="•"/>
            </a:pPr>
            <a:r>
              <a:rPr lang="zh-CN" altLang="en-US" sz="1800" dirty="0"/>
              <a:t>但是，</a:t>
            </a:r>
            <a:r>
              <a:rPr lang="zh-CN" altLang="en-US" sz="1800" dirty="0">
                <a:solidFill>
                  <a:srgbClr val="0000FF"/>
                </a:solidFill>
              </a:rPr>
              <a:t>用户调查成本很高</a:t>
            </a:r>
            <a:r>
              <a:rPr lang="zh-CN" altLang="en-US" sz="1800" dirty="0"/>
              <a:t>，需要用户花大量时间完成一个个任务，并回答相关的问题。因此大多数情况下难以大规模的用户调查，而对于参加人数较少的用户调查，得出的很多结论往往</a:t>
            </a:r>
            <a:r>
              <a:rPr lang="zh-CN" altLang="en-US" sz="1800" dirty="0">
                <a:solidFill>
                  <a:srgbClr val="0000FF"/>
                </a:solidFill>
              </a:rPr>
              <a:t>缺乏统计意义</a:t>
            </a:r>
            <a:r>
              <a:rPr lang="zh-CN" altLang="en-US" sz="1800" dirty="0" smtClean="0"/>
              <a:t>。</a:t>
            </a:r>
            <a:endParaRPr lang="en-US" altLang="zh-CN" sz="1800" dirty="0" smtClean="0"/>
          </a:p>
          <a:p>
            <a:pPr eaLnBrk="1" fontAlgn="auto" hangingPunct="1">
              <a:lnSpc>
                <a:spcPct val="150000"/>
              </a:lnSpc>
              <a:spcAft>
                <a:spcPts val="600"/>
              </a:spcAft>
              <a:buFont typeface="Arial" panose="020B0604020202020204" pitchFamily="34" charset="0"/>
              <a:buChar char="•"/>
            </a:pPr>
            <a:r>
              <a:rPr lang="zh-CN" altLang="en-US" sz="1800" dirty="0"/>
              <a:t>所以我们在做用户调查时，一方面要控制成本，另一方面又要保证结果可靠性。</a:t>
            </a:r>
            <a:endParaRPr lang="zh-CN" altLang="en-US" sz="1800" dirty="0"/>
          </a:p>
        </p:txBody>
      </p:sp>
      <p:pic>
        <p:nvPicPr>
          <p:cNvPr id="4" name="图片 3"/>
          <p:cNvPicPr>
            <a:picLocks noChangeAspect="1"/>
          </p:cNvPicPr>
          <p:nvPr/>
        </p:nvPicPr>
        <p:blipFill>
          <a:blip r:embed="rId1"/>
          <a:stretch>
            <a:fillRect/>
          </a:stretch>
        </p:blipFill>
        <p:spPr>
          <a:xfrm>
            <a:off x="3171190" y="4029710"/>
            <a:ext cx="5991225" cy="2164080"/>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rgbClr val="FF0000"/>
                </a:solidFill>
              </a:rPr>
              <a:t>课程引言</a:t>
            </a:r>
            <a:r>
              <a:rPr lang="en-US" altLang="zh-CN" dirty="0" smtClean="0">
                <a:solidFill>
                  <a:srgbClr val="FF0000"/>
                </a:solidFill>
              </a:rPr>
              <a:t>——</a:t>
            </a:r>
            <a:r>
              <a:rPr lang="zh-CN" altLang="en-US" dirty="0">
                <a:solidFill>
                  <a:srgbClr val="FF0000"/>
                </a:solidFill>
                <a:sym typeface="+mn-ea"/>
              </a:rPr>
              <a:t>推荐系统 </a:t>
            </a:r>
            <a:r>
              <a:rPr lang="en-US" altLang="zh-CN" dirty="0">
                <a:solidFill>
                  <a:srgbClr val="FF0000"/>
                </a:solidFill>
                <a:sym typeface="+mn-ea"/>
              </a:rPr>
              <a:t>vs. </a:t>
            </a:r>
            <a:r>
              <a:rPr lang="zh-CN" altLang="en-US" dirty="0" smtClean="0">
                <a:solidFill>
                  <a:srgbClr val="FF0000"/>
                </a:solidFill>
              </a:rPr>
              <a:t>机器学习</a:t>
            </a:r>
            <a:endParaRPr lang="zh-CN" altLang="en-US" dirty="0" smtClean="0">
              <a:solidFill>
                <a:srgbClr val="FF0000"/>
              </a:solidFill>
            </a:endParaRPr>
          </a:p>
        </p:txBody>
      </p:sp>
      <p:sp>
        <p:nvSpPr>
          <p:cNvPr id="4" name="文本占位符 3"/>
          <p:cNvSpPr>
            <a:spLocks noGrp="1"/>
          </p:cNvSpPr>
          <p:nvPr>
            <p:ph type="body" idx="1"/>
          </p:nvPr>
        </p:nvSpPr>
        <p:spPr>
          <a:xfrm>
            <a:off x="609600" y="1155065"/>
            <a:ext cx="10972800" cy="4324350"/>
          </a:xfrm>
        </p:spPr>
        <p:txBody>
          <a:bodyPr/>
          <a:lstStyle/>
          <a:p>
            <a:pPr algn="just">
              <a:lnSpc>
                <a:spcPct val="150000"/>
              </a:lnSpc>
            </a:pPr>
            <a:r>
              <a:rPr lang="zh-CN" altLang="en-US" dirty="0">
                <a:solidFill>
                  <a:srgbClr val="0000FF"/>
                </a:solidFill>
                <a:latin typeface="Times New Roman" panose="02020603050405020304" pitchFamily="18" charset="0"/>
                <a:cs typeface="Times New Roman" panose="02020603050405020304" pitchFamily="18" charset="0"/>
              </a:rPr>
              <a:t>机器学习</a:t>
            </a:r>
            <a:r>
              <a:rPr lang="zh-CN" altLang="en-US" dirty="0">
                <a:latin typeface="Times New Roman" panose="02020603050405020304" pitchFamily="18" charset="0"/>
                <a:cs typeface="Times New Roman" panose="02020603050405020304" pitchFamily="18" charset="0"/>
              </a:rPr>
              <a:t>：是用计算机模拟人类学习过程</a:t>
            </a:r>
            <a:r>
              <a:rPr lang="zh-CN" altLang="en-US" dirty="0">
                <a:latin typeface="Times New Roman" panose="02020603050405020304" pitchFamily="18" charset="0"/>
                <a:cs typeface="Times New Roman" panose="02020603050405020304" pitchFamily="18" charset="0"/>
              </a:rPr>
              <a:t>为目的，而研究出的一整套方法论。这些方法论中，包括了：如何从大量数据中挖掘规律和知识的方法论（线性回归、逻辑回归、</a:t>
            </a:r>
            <a:r>
              <a:rPr lang="en-US" altLang="zh-CN" dirty="0" err="1">
                <a:latin typeface="Times New Roman" panose="02020603050405020304" pitchFamily="18" charset="0"/>
                <a:cs typeface="Times New Roman" panose="02020603050405020304" pitchFamily="18" charset="0"/>
              </a:rPr>
              <a:t>SVM</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KNN</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KMEANS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r>
              <a:rPr lang="zh-CN" altLang="en-US" dirty="0">
                <a:solidFill>
                  <a:srgbClr val="0000FF"/>
                </a:solidFill>
                <a:latin typeface="Times New Roman" panose="02020603050405020304" pitchFamily="18" charset="0"/>
                <a:cs typeface="Times New Roman" panose="02020603050405020304" pitchFamily="18" charset="0"/>
              </a:rPr>
              <a:t>推荐系统</a:t>
            </a:r>
            <a:r>
              <a:rPr lang="zh-CN" altLang="en-US" dirty="0">
                <a:latin typeface="Times New Roman" panose="02020603050405020304" pitchFamily="18" charset="0"/>
                <a:cs typeface="Times New Roman" panose="02020603050405020304" pitchFamily="18" charset="0"/>
              </a:rPr>
              <a:t>：是以给</a:t>
            </a:r>
            <a:r>
              <a:rPr lang="en-US" altLang="zh-CN" dirty="0">
                <a:latin typeface="Times New Roman" panose="02020603050405020304" pitchFamily="18" charset="0"/>
                <a:cs typeface="Times New Roman" panose="02020603050405020304" pitchFamily="18" charset="0"/>
              </a:rPr>
              <a:t>user</a:t>
            </a:r>
            <a:r>
              <a:rPr lang="zh-CN" altLang="en-US" dirty="0">
                <a:latin typeface="Times New Roman" panose="02020603050405020304" pitchFamily="18" charset="0"/>
                <a:cs typeface="Times New Roman" panose="02020603050405020304" pitchFamily="18" charset="0"/>
              </a:rPr>
              <a:t>推荐合适</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为目的算法体系。而要实现这一目的，需要从大量“</a:t>
            </a:r>
            <a:r>
              <a:rPr lang="en-US" altLang="zh-CN" dirty="0">
                <a:latin typeface="Times New Roman" panose="02020603050405020304" pitchFamily="18" charset="0"/>
                <a:cs typeface="Times New Roman" panose="02020603050405020304" pitchFamily="18" charset="0"/>
              </a:rPr>
              <a:t>user-item</a:t>
            </a:r>
            <a:r>
              <a:rPr lang="zh-CN" altLang="en-US" dirty="0">
                <a:latin typeface="Times New Roman" panose="02020603050405020304" pitchFamily="18" charset="0"/>
                <a:cs typeface="Times New Roman" panose="02020603050405020304" pitchFamily="18" charset="0"/>
              </a:rPr>
              <a:t>交互历史数据”中挖掘规律和知识，这就要用到机器学习这套方法论了</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简单地说，机器学习是方法基础，推荐算法是机器学习的一种应用</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t>——</a:t>
            </a:r>
            <a:r>
              <a:rPr lang="zh-CN" altLang="en-US" dirty="0"/>
              <a:t>在线实验</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5204460"/>
          </a:xfrm>
        </p:spPr>
        <p:txBody>
          <a:bodyPr>
            <a:noAutofit/>
          </a:bodyPr>
          <a:lstStyle/>
          <a:p>
            <a:pPr eaLnBrk="1" fontAlgn="auto" hangingPunct="1">
              <a:lnSpc>
                <a:spcPct val="150000"/>
              </a:lnSpc>
              <a:spcAft>
                <a:spcPts val="600"/>
              </a:spcAft>
              <a:buFont typeface="Arial" panose="020B0604020202020204" pitchFamily="34" charset="0"/>
              <a:buChar char="•"/>
            </a:pPr>
            <a:r>
              <a:rPr lang="zh-CN" altLang="en-US" sz="1800" dirty="0"/>
              <a:t>在完成离线实验和必要的用户调查后，可以将推荐系统部署上线，利用</a:t>
            </a:r>
            <a:r>
              <a:rPr lang="en-US" altLang="zh-CN" sz="1800" dirty="0">
                <a:solidFill>
                  <a:srgbClr val="0000FF"/>
                </a:solidFill>
              </a:rPr>
              <a:t>AB</a:t>
            </a:r>
            <a:r>
              <a:rPr lang="zh-CN" altLang="en-US" sz="1800" dirty="0">
                <a:solidFill>
                  <a:srgbClr val="0000FF"/>
                </a:solidFill>
              </a:rPr>
              <a:t>测试（也称</a:t>
            </a:r>
            <a:r>
              <a:rPr lang="en-US" altLang="zh-CN" sz="1800" dirty="0">
                <a:solidFill>
                  <a:srgbClr val="0000FF"/>
                </a:solidFill>
              </a:rPr>
              <a:t>AB Test</a:t>
            </a:r>
            <a:r>
              <a:rPr lang="zh-CN" altLang="en-US" sz="1800" dirty="0">
                <a:solidFill>
                  <a:srgbClr val="0000FF"/>
                </a:solidFill>
              </a:rPr>
              <a:t>）</a:t>
            </a:r>
            <a:r>
              <a:rPr lang="zh-CN" altLang="en-US" sz="1800" dirty="0"/>
              <a:t>，将它和旧的算法进行比较</a:t>
            </a:r>
            <a:r>
              <a:rPr lang="zh-CN" altLang="en-US" sz="1800" dirty="0" smtClean="0"/>
              <a:t>。</a:t>
            </a:r>
            <a:endParaRPr lang="zh-CN" altLang="en-US" sz="1800" dirty="0"/>
          </a:p>
          <a:p>
            <a:pPr eaLnBrk="1" fontAlgn="auto" hangingPunct="1">
              <a:lnSpc>
                <a:spcPct val="150000"/>
              </a:lnSpc>
              <a:spcAft>
                <a:spcPts val="600"/>
              </a:spcAft>
              <a:buFont typeface="Arial" panose="020B0604020202020204" pitchFamily="34" charset="0"/>
              <a:buChar char="•"/>
            </a:pPr>
            <a:r>
              <a:rPr lang="en-US" altLang="zh-CN" sz="1800" dirty="0">
                <a:solidFill>
                  <a:srgbClr val="0000FF"/>
                </a:solidFill>
              </a:rPr>
              <a:t>AB</a:t>
            </a:r>
            <a:r>
              <a:rPr lang="zh-CN" altLang="en-US" sz="1800" dirty="0">
                <a:solidFill>
                  <a:srgbClr val="0000FF"/>
                </a:solidFill>
              </a:rPr>
              <a:t>测试是一种很常用的在线实验方法</a:t>
            </a:r>
            <a:r>
              <a:rPr lang="zh-CN" altLang="en-US" sz="1800" dirty="0"/>
              <a:t>。</a:t>
            </a:r>
            <a:r>
              <a:rPr lang="en-US" altLang="zh-CN" sz="1800" dirty="0"/>
              <a:t>1</a:t>
            </a:r>
            <a:r>
              <a:rPr lang="zh-CN" altLang="en-US" sz="1800" dirty="0"/>
              <a:t>）在部署的网站服务内部使用</a:t>
            </a:r>
            <a:r>
              <a:rPr lang="en-US" altLang="zh-CN" sz="1800" dirty="0"/>
              <a:t>A-B</a:t>
            </a:r>
            <a:r>
              <a:rPr lang="zh-CN" altLang="en-US" sz="1800" dirty="0"/>
              <a:t>两套算法，通过一定的规则</a:t>
            </a:r>
            <a:r>
              <a:rPr lang="zh-CN" altLang="en-US" sz="1800" dirty="0">
                <a:solidFill>
                  <a:srgbClr val="0000FF"/>
                </a:solidFill>
              </a:rPr>
              <a:t>将用户随机分流</a:t>
            </a:r>
            <a:r>
              <a:rPr lang="zh-CN" altLang="en-US" sz="1800" dirty="0"/>
              <a:t>，对不同组的用户采用不同的算法；</a:t>
            </a:r>
            <a:r>
              <a:rPr lang="en-US" altLang="zh-CN" sz="1800" dirty="0"/>
              <a:t>2</a:t>
            </a:r>
            <a:r>
              <a:rPr lang="zh-CN" altLang="en-US" sz="1800" dirty="0"/>
              <a:t>）然后，通过统计不同组用户的点击率（购买率）表现，评测两组不同算法的性能</a:t>
            </a:r>
            <a:r>
              <a:rPr lang="zh-CN" altLang="en-US" sz="1800" dirty="0" smtClean="0"/>
              <a:t>。</a:t>
            </a:r>
            <a:endParaRPr lang="zh-CN" altLang="en-US" sz="1800" dirty="0"/>
          </a:p>
          <a:p>
            <a:pPr eaLnBrk="1" fontAlgn="auto" hangingPunct="1">
              <a:lnSpc>
                <a:spcPct val="150000"/>
              </a:lnSpc>
              <a:spcAft>
                <a:spcPts val="600"/>
              </a:spcAft>
              <a:buFont typeface="Arial" panose="020B0604020202020204" pitchFamily="34" charset="0"/>
              <a:buChar char="•"/>
            </a:pPr>
            <a:r>
              <a:rPr lang="en-US" altLang="zh-CN" sz="1800" dirty="0">
                <a:solidFill>
                  <a:srgbClr val="0000FF"/>
                </a:solidFill>
              </a:rPr>
              <a:t>AB</a:t>
            </a:r>
            <a:r>
              <a:rPr lang="zh-CN" altLang="en-US" sz="1800" dirty="0">
                <a:solidFill>
                  <a:srgbClr val="0000FF"/>
                </a:solidFill>
              </a:rPr>
              <a:t>测试的优点</a:t>
            </a:r>
            <a:r>
              <a:rPr lang="zh-CN" altLang="en-US" sz="1800" dirty="0"/>
              <a:t>：可以公平获得不同算法</a:t>
            </a:r>
            <a:r>
              <a:rPr lang="zh-CN" altLang="en-US" sz="1800" dirty="0">
                <a:solidFill>
                  <a:srgbClr val="0000FF"/>
                </a:solidFill>
              </a:rPr>
              <a:t>实际在线时的性能指标</a:t>
            </a:r>
            <a:r>
              <a:rPr lang="zh-CN" altLang="en-US" sz="1800" dirty="0"/>
              <a:t>，包括商业上关注的指标。</a:t>
            </a:r>
            <a:endParaRPr lang="zh-CN" altLang="en-US" sz="1800" dirty="0"/>
          </a:p>
          <a:p>
            <a:pPr eaLnBrk="1" fontAlgn="auto" hangingPunct="1">
              <a:lnSpc>
                <a:spcPct val="150000"/>
              </a:lnSpc>
              <a:spcAft>
                <a:spcPts val="600"/>
              </a:spcAft>
              <a:buFont typeface="Arial" panose="020B0604020202020204" pitchFamily="34" charset="0"/>
              <a:buChar char="•"/>
            </a:pPr>
            <a:r>
              <a:rPr lang="en-US" altLang="zh-CN" sz="1800">
                <a:solidFill>
                  <a:srgbClr val="0000FF"/>
                </a:solidFill>
                <a:sym typeface="+mn-ea"/>
              </a:rPr>
              <a:t>AB</a:t>
            </a:r>
            <a:r>
              <a:rPr lang="zh-CN" altLang="en-US" sz="1800">
                <a:solidFill>
                  <a:srgbClr val="0000FF"/>
                </a:solidFill>
                <a:sym typeface="+mn-ea"/>
              </a:rPr>
              <a:t>测试的</a:t>
            </a:r>
            <a:r>
              <a:rPr lang="zh-CN" altLang="en-US" sz="1800" dirty="0">
                <a:solidFill>
                  <a:srgbClr val="0000FF"/>
                </a:solidFill>
              </a:rPr>
              <a:t>缺点</a:t>
            </a:r>
            <a:r>
              <a:rPr lang="zh-CN" altLang="en-US" sz="1800" dirty="0"/>
              <a:t>：</a:t>
            </a:r>
            <a:r>
              <a:rPr lang="zh-CN" altLang="en-US" sz="1800" dirty="0">
                <a:solidFill>
                  <a:srgbClr val="0000FF"/>
                </a:solidFill>
              </a:rPr>
              <a:t>主要是周期比较长</a:t>
            </a:r>
            <a:r>
              <a:rPr lang="zh-CN" altLang="en-US" sz="1800" dirty="0"/>
              <a:t>，必须进行长期的实验才能得到可靠的结果</a:t>
            </a:r>
            <a:r>
              <a:rPr lang="zh-CN" altLang="en-US" sz="1800" dirty="0" smtClean="0"/>
              <a:t>。</a:t>
            </a:r>
            <a:endParaRPr lang="zh-CN" altLang="en-US" sz="1800" dirty="0"/>
          </a:p>
          <a:p>
            <a:pPr eaLnBrk="1" fontAlgn="auto" hangingPunct="1">
              <a:lnSpc>
                <a:spcPct val="150000"/>
              </a:lnSpc>
              <a:spcAft>
                <a:spcPts val="600"/>
              </a:spcAft>
              <a:buFont typeface="Arial" panose="020B0604020202020204" pitchFamily="34" charset="0"/>
              <a:buChar char="•"/>
            </a:pPr>
            <a:r>
              <a:rPr lang="zh-CN" altLang="en-US" sz="1800" dirty="0"/>
              <a:t>使用</a:t>
            </a:r>
            <a:r>
              <a:rPr lang="en-US" altLang="zh-CN" sz="1800" dirty="0"/>
              <a:t>AB Test</a:t>
            </a:r>
            <a:r>
              <a:rPr lang="zh-CN" altLang="en-US" sz="1800" dirty="0"/>
              <a:t>的注意事项：（</a:t>
            </a:r>
            <a:r>
              <a:rPr lang="en-US" altLang="zh-CN" sz="1800" dirty="0"/>
              <a:t>1</a:t>
            </a:r>
            <a:r>
              <a:rPr lang="zh-CN" altLang="en-US" sz="1800" dirty="0"/>
              <a:t>）</a:t>
            </a:r>
            <a:r>
              <a:rPr lang="zh-CN" altLang="en-US" sz="1800">
                <a:sym typeface="+mn-ea"/>
              </a:rPr>
              <a:t>一般不会用</a:t>
            </a:r>
            <a:r>
              <a:rPr lang="en-US" altLang="zh-CN" sz="1800">
                <a:sym typeface="+mn-ea"/>
              </a:rPr>
              <a:t>AB Test</a:t>
            </a:r>
            <a:r>
              <a:rPr lang="zh-CN" altLang="en-US" sz="1800">
                <a:sym typeface="+mn-ea"/>
              </a:rPr>
              <a:t>测试所有的算法，而只是用它测试那些在</a:t>
            </a:r>
            <a:r>
              <a:rPr lang="zh-CN" altLang="en-US" sz="1800" u="sng">
                <a:solidFill>
                  <a:srgbClr val="0000FF"/>
                </a:solidFill>
                <a:sym typeface="+mn-ea"/>
              </a:rPr>
              <a:t>离线实验和</a:t>
            </a:r>
            <a:r>
              <a:rPr lang="zh-CN" altLang="en-US" sz="1800">
                <a:solidFill>
                  <a:srgbClr val="0000FF"/>
                </a:solidFill>
                <a:sym typeface="+mn-ea"/>
              </a:rPr>
              <a:t>用户调查中表现很好的算法</a:t>
            </a:r>
            <a:r>
              <a:rPr lang="zh-CN" altLang="en-US" sz="1800">
                <a:sym typeface="+mn-ea"/>
              </a:rPr>
              <a:t>；（</a:t>
            </a:r>
            <a:r>
              <a:rPr lang="en-US" altLang="zh-CN" sz="1800">
                <a:sym typeface="+mn-ea"/>
              </a:rPr>
              <a:t>2</a:t>
            </a:r>
            <a:r>
              <a:rPr lang="zh-CN" altLang="en-US" sz="1800">
                <a:sym typeface="+mn-ea"/>
              </a:rPr>
              <a:t>）防止新方法效果很差的情况出现（防止新方法破坏产品口碑），</a:t>
            </a:r>
            <a:r>
              <a:rPr lang="zh-CN" altLang="en-US" sz="1800">
                <a:solidFill>
                  <a:srgbClr val="0000FF"/>
                </a:solidFill>
                <a:sym typeface="+mn-ea"/>
              </a:rPr>
              <a:t>测试流量占比要很小</a:t>
            </a:r>
            <a:r>
              <a:rPr lang="zh-CN" altLang="en-US" sz="1800">
                <a:sym typeface="+mn-ea"/>
              </a:rPr>
              <a:t>；（</a:t>
            </a:r>
            <a:r>
              <a:rPr lang="en-US" altLang="zh-CN" sz="1800">
                <a:sym typeface="+mn-ea"/>
              </a:rPr>
              <a:t>3</a:t>
            </a:r>
            <a:r>
              <a:rPr lang="zh-CN" altLang="en-US" sz="1800">
                <a:sym typeface="+mn-ea"/>
              </a:rPr>
              <a:t>）上线</a:t>
            </a:r>
            <a:r>
              <a:rPr lang="en-US" altLang="zh-CN" sz="1800">
                <a:sym typeface="+mn-ea"/>
              </a:rPr>
              <a:t>AB Test</a:t>
            </a:r>
            <a:r>
              <a:rPr lang="zh-CN" altLang="en-US" sz="1800">
                <a:sym typeface="+mn-ea"/>
              </a:rPr>
              <a:t>方法中，新方法最好</a:t>
            </a:r>
            <a:r>
              <a:rPr lang="zh-CN" altLang="en-US" sz="1800">
                <a:solidFill>
                  <a:srgbClr val="0000FF"/>
                </a:solidFill>
                <a:sym typeface="+mn-ea"/>
              </a:rPr>
              <a:t>只在一个地方进行了修改升级</a:t>
            </a:r>
            <a:r>
              <a:rPr lang="zh-CN" altLang="en-US" sz="1800">
                <a:sym typeface="+mn-ea"/>
              </a:rPr>
              <a:t>，便于后续对测试结果的解释。</a:t>
            </a:r>
            <a:endParaRPr lang="zh-CN" altLang="en-US" sz="1800">
              <a:sym typeface="+mn-ea"/>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t>推荐系统的评测指标</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3805555"/>
          </a:xfrm>
        </p:spPr>
        <p:txBody>
          <a:bodyPr/>
          <a:lstStyle/>
          <a:p>
            <a:pPr>
              <a:lnSpc>
                <a:spcPct val="150000"/>
              </a:lnSpc>
              <a:buFont typeface="Arial" panose="020B0604020202020204" pitchFamily="34" charset="0"/>
              <a:buChar char="•"/>
            </a:pPr>
            <a:r>
              <a:rPr lang="zh-CN" altLang="en-US" sz="1800" dirty="0"/>
              <a:t>在推荐系统领域，不同的评测指标可以评价推荐系统各方面的性能。有些指标可以定量计算，有些只能定性描述；有些可以通过离线实验计算，有些则需要通过用户调查、在线评测得到</a:t>
            </a:r>
            <a:r>
              <a:rPr lang="zh-CN" altLang="en-US" sz="1800" dirty="0" smtClean="0"/>
              <a:t>。</a:t>
            </a:r>
            <a:endParaRPr lang="en-US" altLang="zh-CN" sz="1800" dirty="0" smtClean="0"/>
          </a:p>
          <a:p>
            <a:pPr>
              <a:lnSpc>
                <a:spcPct val="150000"/>
              </a:lnSpc>
              <a:buFont typeface="Arial" panose="020B0604020202020204" pitchFamily="34" charset="0"/>
              <a:buChar char="•"/>
            </a:pPr>
            <a:endParaRPr lang="zh-CN" altLang="en-US" sz="1800" dirty="0"/>
          </a:p>
          <a:p>
            <a:pPr>
              <a:lnSpc>
                <a:spcPct val="150000"/>
              </a:lnSpc>
              <a:buFont typeface="Arial" panose="020B0604020202020204" pitchFamily="34" charset="0"/>
              <a:buChar char="•"/>
            </a:pPr>
            <a:r>
              <a:rPr lang="zh-CN" altLang="en-US" sz="1800" dirty="0">
                <a:solidFill>
                  <a:srgbClr val="0000FF"/>
                </a:solidFill>
              </a:rPr>
              <a:t>定量指标</a:t>
            </a:r>
            <a:r>
              <a:rPr lang="zh-CN" altLang="en-US" sz="1800" dirty="0" smtClean="0"/>
              <a:t>：</a:t>
            </a:r>
            <a:endParaRPr lang="en-US" altLang="zh-CN" sz="1800" dirty="0" smtClean="0"/>
          </a:p>
          <a:p>
            <a:pPr marL="0" indent="0">
              <a:lnSpc>
                <a:spcPct val="150000"/>
              </a:lnSpc>
              <a:buNone/>
            </a:pPr>
            <a:r>
              <a:rPr lang="en-US" altLang="zh-CN" sz="1800" dirty="0"/>
              <a:t>	</a:t>
            </a:r>
            <a:r>
              <a:rPr lang="zh-CN" altLang="en-US" sz="1800" dirty="0" smtClean="0"/>
              <a:t>预测准确度、覆盖率、多样性等</a:t>
            </a:r>
            <a:endParaRPr lang="zh-CN" altLang="en-US" sz="1800" dirty="0" smtClean="0"/>
          </a:p>
          <a:p>
            <a:pPr>
              <a:lnSpc>
                <a:spcPct val="150000"/>
              </a:lnSpc>
              <a:buFont typeface="Arial" panose="020B0604020202020204" pitchFamily="34" charset="0"/>
              <a:buChar char="•"/>
            </a:pPr>
            <a:r>
              <a:rPr lang="zh-CN" altLang="en-US" sz="1800" dirty="0" smtClean="0">
                <a:solidFill>
                  <a:srgbClr val="0000FF"/>
                </a:solidFill>
              </a:rPr>
              <a:t>定性</a:t>
            </a:r>
            <a:r>
              <a:rPr lang="zh-CN" altLang="en-US" sz="1800" dirty="0">
                <a:solidFill>
                  <a:srgbClr val="0000FF"/>
                </a:solidFill>
              </a:rPr>
              <a:t>指标</a:t>
            </a:r>
            <a:r>
              <a:rPr lang="zh-CN" altLang="en-US" sz="1800" dirty="0" smtClean="0"/>
              <a:t>：</a:t>
            </a:r>
            <a:endParaRPr lang="en-US" altLang="zh-CN" sz="1800" dirty="0"/>
          </a:p>
          <a:p>
            <a:pPr marL="0" indent="0">
              <a:lnSpc>
                <a:spcPct val="150000"/>
              </a:lnSpc>
              <a:buNone/>
            </a:pPr>
            <a:r>
              <a:rPr lang="en-US" altLang="zh-CN" sz="1800" dirty="0" smtClean="0"/>
              <a:t>	</a:t>
            </a:r>
            <a:r>
              <a:rPr lang="zh-CN" altLang="en-US" sz="1800" dirty="0" smtClean="0"/>
              <a:t>用户</a:t>
            </a:r>
            <a:r>
              <a:rPr lang="zh-CN" altLang="en-US" sz="1800" dirty="0"/>
              <a:t>满意度、新颖性、惊喜度、实时性等</a:t>
            </a:r>
            <a:endParaRPr lang="zh-CN" altLang="en-US" sz="18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5790" y="3196590"/>
            <a:ext cx="4251325" cy="31362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t>定量</a:t>
            </a:r>
            <a:r>
              <a:rPr lang="zh-CN" altLang="en-US" dirty="0" smtClean="0"/>
              <a:t>指标</a:t>
            </a:r>
            <a:r>
              <a:rPr lang="zh-CN" altLang="en-US" dirty="0"/>
              <a:t>（</a:t>
            </a:r>
            <a:r>
              <a:rPr lang="zh-CN" altLang="en-US" dirty="0"/>
              <a:t>预测准确度）</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lstStyle/>
          <a:p>
            <a:pPr>
              <a:lnSpc>
                <a:spcPct val="150000"/>
              </a:lnSpc>
              <a:buFont typeface="Arial" panose="020B0604020202020204" pitchFamily="34" charset="0"/>
              <a:buChar char="•"/>
            </a:pPr>
            <a:r>
              <a:rPr lang="zh-CN" altLang="en-US" dirty="0">
                <a:solidFill>
                  <a:srgbClr val="0000FF"/>
                </a:solidFill>
              </a:rPr>
              <a:t>预测准确度</a:t>
            </a:r>
            <a:r>
              <a:rPr lang="zh-CN" altLang="en-US" dirty="0"/>
              <a:t>：用来评测一个推荐算法预测用户交互行为的准确性。这个指标是</a:t>
            </a:r>
            <a:r>
              <a:rPr lang="zh-CN" altLang="en-US" u="sng" dirty="0">
                <a:solidFill>
                  <a:srgbClr val="0000FF"/>
                </a:solidFill>
              </a:rPr>
              <a:t>最重要的离线评测指标</a:t>
            </a:r>
            <a:r>
              <a:rPr lang="zh-CN" altLang="en-US" dirty="0"/>
              <a:t>，广泛运用于推荐算法的学术</a:t>
            </a:r>
            <a:r>
              <a:rPr lang="zh-CN" altLang="en-US" dirty="0"/>
              <a:t>论文研究中</a:t>
            </a:r>
            <a:r>
              <a:rPr lang="zh-CN" altLang="en-US" dirty="0" smtClean="0"/>
              <a:t>。</a:t>
            </a:r>
            <a:endParaRPr lang="en-US" altLang="zh-CN" dirty="0" smtClean="0"/>
          </a:p>
          <a:p>
            <a:pPr>
              <a:lnSpc>
                <a:spcPct val="150000"/>
              </a:lnSpc>
              <a:buFont typeface="Arial" panose="020B0604020202020204" pitchFamily="34" charset="0"/>
              <a:buChar char="•"/>
            </a:pPr>
            <a:endParaRPr lang="zh-CN" altLang="en-US" dirty="0"/>
          </a:p>
          <a:p>
            <a:pPr>
              <a:lnSpc>
                <a:spcPct val="150000"/>
              </a:lnSpc>
              <a:buFont typeface="Arial" panose="020B0604020202020204" pitchFamily="34" charset="0"/>
              <a:buChar char="•"/>
            </a:pPr>
            <a:r>
              <a:rPr lang="zh-CN" altLang="en-US" dirty="0"/>
              <a:t>根据离线推荐算法的推荐目标，有两种不同的准确度预测指标</a:t>
            </a:r>
            <a:r>
              <a:rPr lang="zh-CN" altLang="en-US" dirty="0" smtClean="0"/>
              <a:t>：</a:t>
            </a:r>
            <a:endParaRPr lang="en-US" altLang="zh-CN" dirty="0" smtClean="0"/>
          </a:p>
          <a:p>
            <a:pPr marL="0" indent="0">
              <a:lnSpc>
                <a:spcPct val="150000"/>
              </a:lnSpc>
              <a:buNone/>
            </a:pPr>
            <a:r>
              <a:rPr lang="en-US" altLang="zh-CN" dirty="0" smtClean="0"/>
              <a:t>	</a:t>
            </a:r>
            <a:r>
              <a:rPr lang="zh-CN" altLang="en-US" dirty="0" smtClean="0"/>
              <a:t>（</a:t>
            </a:r>
            <a:r>
              <a:rPr lang="en-US" altLang="zh-CN" dirty="0"/>
              <a:t>1</a:t>
            </a:r>
            <a:r>
              <a:rPr lang="zh-CN" altLang="en-US" dirty="0"/>
              <a:t>）评分预测</a:t>
            </a:r>
            <a:r>
              <a:rPr lang="zh-CN" altLang="en-US" dirty="0" smtClean="0"/>
              <a:t>任务</a:t>
            </a:r>
            <a:r>
              <a:rPr lang="en-US" altLang="zh-CN" dirty="0"/>
              <a:t>	</a:t>
            </a:r>
            <a:r>
              <a:rPr lang="en-US" altLang="zh-CN" dirty="0" smtClean="0"/>
              <a:t>		</a:t>
            </a:r>
            <a:r>
              <a:rPr lang="zh-CN" altLang="en-US" dirty="0" smtClean="0"/>
              <a:t>（</a:t>
            </a:r>
            <a:r>
              <a:rPr lang="en-US" altLang="zh-CN" dirty="0"/>
              <a:t>2</a:t>
            </a:r>
            <a:r>
              <a:rPr lang="zh-CN" altLang="en-US" dirty="0"/>
              <a:t>）</a:t>
            </a:r>
            <a:r>
              <a:rPr lang="en-US" altLang="zh-CN" dirty="0" err="1" smtClean="0"/>
              <a:t>TopN</a:t>
            </a:r>
            <a:r>
              <a:rPr lang="en-US" altLang="zh-CN" dirty="0" smtClean="0"/>
              <a:t> </a:t>
            </a:r>
            <a:r>
              <a:rPr lang="zh-CN" altLang="en-US" dirty="0"/>
              <a:t>推荐任务</a:t>
            </a:r>
            <a:endParaRPr lang="zh-CN" altLang="en-US" dirty="0"/>
          </a:p>
        </p:txBody>
      </p:sp>
      <p:pic>
        <p:nvPicPr>
          <p:cNvPr id="4" name="图片 3"/>
          <p:cNvPicPr>
            <a:picLocks noChangeAspect="1"/>
          </p:cNvPicPr>
          <p:nvPr/>
        </p:nvPicPr>
        <p:blipFill rotWithShape="1">
          <a:blip r:embed="rId1"/>
          <a:srcRect l="6300"/>
          <a:stretch>
            <a:fillRect/>
          </a:stretch>
        </p:blipFill>
        <p:spPr>
          <a:xfrm>
            <a:off x="1717040" y="3810001"/>
            <a:ext cx="1954180" cy="2512730"/>
          </a:xfrm>
          <a:prstGeom prst="rect">
            <a:avLst/>
          </a:prstGeom>
        </p:spPr>
      </p:pic>
      <p:pic>
        <p:nvPicPr>
          <p:cNvPr id="5" name="图片 4"/>
          <p:cNvPicPr>
            <a:picLocks noChangeAspect="1"/>
          </p:cNvPicPr>
          <p:nvPr/>
        </p:nvPicPr>
        <p:blipFill>
          <a:blip r:embed="rId2"/>
          <a:stretch>
            <a:fillRect/>
          </a:stretch>
        </p:blipFill>
        <p:spPr>
          <a:xfrm>
            <a:off x="6245412" y="3810001"/>
            <a:ext cx="4079502" cy="2800336"/>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（预测准确度）</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868045" y="1155065"/>
            <a:ext cx="10485120" cy="5309870"/>
          </a:xfrm>
        </p:spPr>
        <p:txBody>
          <a:bodyPr/>
          <a:lstStyle/>
          <a:p>
            <a:pPr eaLnBrk="1" fontAlgn="auto" hangingPunct="1">
              <a:spcAft>
                <a:spcPts val="600"/>
              </a:spcAft>
              <a:buFont typeface="Arial" panose="020B0604020202020204" pitchFamily="34" charset="0"/>
              <a:buChar char="•"/>
            </a:pPr>
            <a:r>
              <a:rPr lang="zh-CN" altLang="en-US" dirty="0">
                <a:solidFill>
                  <a:srgbClr val="0000FF"/>
                </a:solidFill>
              </a:rPr>
              <a:t>推荐任务：评分任务</a:t>
            </a:r>
            <a:endParaRPr lang="zh-CN" altLang="en-US" dirty="0">
              <a:solidFill>
                <a:srgbClr val="0000FF"/>
              </a:solidFill>
            </a:endParaRPr>
          </a:p>
          <a:p>
            <a:pPr eaLnBrk="1" fontAlgn="auto" hangingPunct="1">
              <a:lnSpc>
                <a:spcPct val="150000"/>
              </a:lnSpc>
              <a:spcAft>
                <a:spcPts val="600"/>
              </a:spcAft>
              <a:buFont typeface="Arial" panose="020B0604020202020204" pitchFamily="34" charset="0"/>
              <a:buChar char="•"/>
            </a:pPr>
            <a:r>
              <a:rPr lang="zh-CN" altLang="en-US" sz="1800" dirty="0"/>
              <a:t>很多提供推荐服务的网站都有一个</a:t>
            </a:r>
            <a:r>
              <a:rPr lang="zh-CN" altLang="en-US" sz="1800" dirty="0">
                <a:solidFill>
                  <a:srgbClr val="0000FF"/>
                </a:solidFill>
              </a:rPr>
              <a:t>让用户给物品打分</a:t>
            </a:r>
            <a:r>
              <a:rPr lang="zh-CN" altLang="en-US" sz="1800" dirty="0"/>
              <a:t>的功能。根据用户对物品的历史评分，获得用户的兴趣模型，并预测该用户在看到一个他没有评过分的物品时，会给这个物品评多少分，从而决定是否推荐给用户，被称为评分预测任务</a:t>
            </a:r>
            <a:r>
              <a:rPr lang="zh-CN" altLang="en-US" sz="1800" dirty="0" smtClean="0"/>
              <a:t>。</a:t>
            </a:r>
            <a:endParaRPr lang="zh-CN" altLang="en-US" sz="1800" dirty="0"/>
          </a:p>
          <a:p>
            <a:pPr eaLnBrk="1" fontAlgn="auto" hangingPunct="1">
              <a:lnSpc>
                <a:spcPct val="150000"/>
              </a:lnSpc>
              <a:spcAft>
                <a:spcPts val="600"/>
              </a:spcAft>
              <a:buFont typeface="Arial" panose="020B0604020202020204" pitchFamily="34" charset="0"/>
              <a:buChar char="•"/>
            </a:pPr>
            <a:r>
              <a:rPr lang="zh-CN" altLang="en-US" sz="1800" dirty="0">
                <a:solidFill>
                  <a:srgbClr val="0000FF"/>
                </a:solidFill>
              </a:rPr>
              <a:t>评分任务的预测准确度指标</a:t>
            </a:r>
            <a:r>
              <a:rPr lang="zh-CN" altLang="en-US" sz="1800" dirty="0"/>
              <a:t>：</a:t>
            </a:r>
            <a:r>
              <a:rPr lang="en-US" altLang="zh-CN" sz="1800" dirty="0"/>
              <a:t>1</a:t>
            </a:r>
            <a:r>
              <a:rPr lang="zh-CN" altLang="en-US" sz="1800" dirty="0"/>
              <a:t>）</a:t>
            </a:r>
            <a:r>
              <a:rPr lang="zh-CN" altLang="en-US" sz="1800" dirty="0">
                <a:solidFill>
                  <a:srgbClr val="0000FF"/>
                </a:solidFill>
              </a:rPr>
              <a:t>均方根误差（</a:t>
            </a:r>
            <a:r>
              <a:rPr lang="en-US" altLang="zh-CN" sz="1800" dirty="0" err="1">
                <a:solidFill>
                  <a:srgbClr val="0000FF"/>
                </a:solidFill>
              </a:rPr>
              <a:t>RMSE</a:t>
            </a:r>
            <a:r>
              <a:rPr lang="zh-CN" altLang="en-US" sz="1800" dirty="0">
                <a:solidFill>
                  <a:srgbClr val="0000FF"/>
                </a:solidFill>
              </a:rPr>
              <a:t>）</a:t>
            </a:r>
            <a:r>
              <a:rPr lang="zh-CN" altLang="en-US" sz="1800" dirty="0"/>
              <a:t>、</a:t>
            </a:r>
            <a:r>
              <a:rPr lang="en-US" altLang="zh-CN" sz="1800" dirty="0"/>
              <a:t>2</a:t>
            </a:r>
            <a:r>
              <a:rPr lang="zh-CN" altLang="en-US" sz="1800" dirty="0"/>
              <a:t>）</a:t>
            </a:r>
            <a:r>
              <a:rPr lang="zh-CN" altLang="en-US" sz="1800" dirty="0">
                <a:solidFill>
                  <a:srgbClr val="0000FF"/>
                </a:solidFill>
              </a:rPr>
              <a:t>平均绝对误差（</a:t>
            </a:r>
            <a:r>
              <a:rPr lang="en-US" altLang="zh-CN" sz="1800" dirty="0">
                <a:solidFill>
                  <a:srgbClr val="0000FF"/>
                </a:solidFill>
              </a:rPr>
              <a:t>MAE</a:t>
            </a:r>
            <a:r>
              <a:rPr lang="zh-CN" altLang="en-US" sz="1800" dirty="0">
                <a:solidFill>
                  <a:srgbClr val="0000FF"/>
                </a:solidFill>
              </a:rPr>
              <a:t>）</a:t>
            </a:r>
            <a:r>
              <a:rPr lang="zh-CN" altLang="en-US" sz="1800" dirty="0"/>
              <a:t>计算，两者都通过真实值与预测值之间的差距定义准确度。对于测试集中的一个</a:t>
            </a:r>
            <a:r>
              <a:rPr lang="zh-CN" altLang="en-US" sz="1800" dirty="0" smtClean="0"/>
              <a:t>用户</a:t>
            </a:r>
            <a:r>
              <a:rPr lang="en-US" altLang="zh-CN" sz="1800" dirty="0" smtClean="0"/>
              <a:t>u</a:t>
            </a:r>
            <a:r>
              <a:rPr lang="zh-CN" altLang="en-US" sz="1800" dirty="0" smtClean="0"/>
              <a:t>和物品 </a:t>
            </a:r>
            <a:r>
              <a:rPr lang="en-US" altLang="zh-CN" sz="1800" dirty="0" err="1" smtClean="0"/>
              <a:t>i</a:t>
            </a:r>
            <a:r>
              <a:rPr lang="zh-CN" altLang="en-US" sz="1800" dirty="0" smtClean="0"/>
              <a:t>，令</a:t>
            </a:r>
            <a:r>
              <a:rPr lang="en-US" altLang="zh-CN" sz="1800" b="1" i="1" dirty="0" err="1" smtClean="0"/>
              <a:t>r</a:t>
            </a:r>
            <a:r>
              <a:rPr lang="en-US" altLang="zh-CN" sz="1800" b="1" i="1" baseline="-25000" dirty="0" err="1" smtClean="0"/>
              <a:t>ui </a:t>
            </a:r>
            <a:r>
              <a:rPr lang="zh-CN" altLang="en-US" sz="1800" dirty="0" smtClean="0"/>
              <a:t>是用户</a:t>
            </a:r>
            <a:r>
              <a:rPr lang="en-US" altLang="zh-CN" sz="1800" dirty="0" smtClean="0"/>
              <a:t>u</a:t>
            </a:r>
            <a:r>
              <a:rPr lang="zh-CN" altLang="en-US" sz="1800" dirty="0" smtClean="0"/>
              <a:t>对      物品</a:t>
            </a:r>
            <a:r>
              <a:rPr lang="en-US" altLang="zh-CN" sz="1800" dirty="0" err="1" smtClean="0"/>
              <a:t>i</a:t>
            </a:r>
            <a:r>
              <a:rPr lang="zh-CN" altLang="en-US" sz="1800" dirty="0" smtClean="0"/>
              <a:t>的</a:t>
            </a:r>
            <a:r>
              <a:rPr lang="zh-CN" altLang="en-US" sz="1800" dirty="0"/>
              <a:t>实际评分，    </a:t>
            </a:r>
            <a:r>
              <a:rPr lang="zh-CN" altLang="en-US" sz="1800" dirty="0" smtClean="0"/>
              <a:t>是</a:t>
            </a:r>
            <a:r>
              <a:rPr lang="zh-CN" altLang="en-US" sz="1800" dirty="0"/>
              <a:t>推荐算法给出的预测评分</a:t>
            </a:r>
            <a:r>
              <a:rPr lang="en-US" altLang="zh-CN" sz="1800" dirty="0" smtClean="0"/>
              <a:t>, T</a:t>
            </a:r>
            <a:r>
              <a:rPr lang="zh-CN" altLang="en-US" sz="1800" dirty="0" smtClean="0"/>
              <a:t>是</a:t>
            </a:r>
            <a:r>
              <a:rPr lang="zh-CN" altLang="en-US" sz="1800" dirty="0"/>
              <a:t>测试集中</a:t>
            </a:r>
            <a:r>
              <a:rPr lang="zh-CN" altLang="en-US" sz="1800" dirty="0">
                <a:solidFill>
                  <a:srgbClr val="0000FF"/>
                </a:solidFill>
              </a:rPr>
              <a:t>全部</a:t>
            </a:r>
            <a:r>
              <a:rPr lang="en-US" altLang="zh-CN" sz="1800" dirty="0">
                <a:sym typeface="+mn-ea"/>
              </a:rPr>
              <a:t>“</a:t>
            </a:r>
            <a:r>
              <a:rPr lang="zh-CN" altLang="en-US" sz="1800" dirty="0">
                <a:solidFill>
                  <a:srgbClr val="0000FF"/>
                </a:solidFill>
              </a:rPr>
              <a:t>用户</a:t>
            </a:r>
            <a:r>
              <a:rPr lang="en-US" altLang="zh-CN" sz="1800" dirty="0">
                <a:solidFill>
                  <a:srgbClr val="0000FF"/>
                </a:solidFill>
              </a:rPr>
              <a:t>-</a:t>
            </a:r>
            <a:r>
              <a:rPr lang="zh-CN" altLang="en-US" sz="1800" dirty="0">
                <a:solidFill>
                  <a:srgbClr val="0000FF"/>
                </a:solidFill>
              </a:rPr>
              <a:t>物品对</a:t>
            </a:r>
            <a:r>
              <a:rPr lang="en-US" altLang="zh-CN" sz="1800" dirty="0">
                <a:sym typeface="+mn-ea"/>
              </a:rPr>
              <a:t>”</a:t>
            </a:r>
            <a:r>
              <a:rPr lang="zh-CN" altLang="en-US" sz="1800" dirty="0">
                <a:solidFill>
                  <a:srgbClr val="0000FF"/>
                </a:solidFill>
              </a:rPr>
              <a:t>的集合</a:t>
            </a:r>
            <a:r>
              <a:rPr lang="zh-CN" altLang="en-US" sz="1800" dirty="0"/>
              <a:t>，则准确度的计算方式</a:t>
            </a:r>
            <a:r>
              <a:rPr lang="zh-CN" altLang="en-US" sz="1800" dirty="0" smtClean="0"/>
              <a:t>：</a:t>
            </a:r>
            <a:endParaRPr lang="zh-CN" altLang="en-US" sz="1800" i="1" dirty="0" smtClean="0">
              <a:solidFill>
                <a:prstClr val="black"/>
              </a:solidFill>
              <a:latin typeface="Cambria Math" panose="02040503050406030204" pitchFamily="18" charset="0"/>
              <a:ea typeface="楷体" panose="02010609060101010101" charset="-122"/>
            </a:endParaRPr>
          </a:p>
        </p:txBody>
      </p:sp>
      <p:pic>
        <p:nvPicPr>
          <p:cNvPr id="2" name="图片 1"/>
          <p:cNvPicPr>
            <a:picLocks noChangeAspect="1"/>
          </p:cNvPicPr>
          <p:nvPr/>
        </p:nvPicPr>
        <p:blipFill>
          <a:blip r:embed="rId1"/>
          <a:stretch>
            <a:fillRect/>
          </a:stretch>
        </p:blipFill>
        <p:spPr>
          <a:xfrm>
            <a:off x="2918467" y="4709581"/>
            <a:ext cx="7219048" cy="1666667"/>
          </a:xfrm>
          <a:prstGeom prst="rect">
            <a:avLst/>
          </a:prstGeom>
        </p:spPr>
      </p:pic>
      <p:pic>
        <p:nvPicPr>
          <p:cNvPr id="4" name="图片 3"/>
          <p:cNvPicPr>
            <a:picLocks noChangeAspect="1"/>
          </p:cNvPicPr>
          <p:nvPr/>
        </p:nvPicPr>
        <p:blipFill>
          <a:blip r:embed="rId2"/>
          <a:stretch>
            <a:fillRect/>
          </a:stretch>
        </p:blipFill>
        <p:spPr>
          <a:xfrm>
            <a:off x="3263265" y="3932555"/>
            <a:ext cx="295275" cy="285750"/>
          </a:xfrm>
          <a:prstGeom prst="rect">
            <a:avLst/>
          </a:prstGeom>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
          <p:cNvSpPr>
            <a:spLocks noGrp="1"/>
          </p:cNvSpPr>
          <p:nvPr>
            <p:ph type="body" idx="1"/>
          </p:nvPr>
        </p:nvSpPr>
        <p:spPr>
          <a:xfrm>
            <a:off x="609600" y="1155033"/>
            <a:ext cx="10972800" cy="5309937"/>
          </a:xfrm>
        </p:spPr>
        <p:txBody>
          <a:bodyPr>
            <a:normAutofit/>
          </a:bodyPr>
          <a:lstStyle/>
          <a:p>
            <a:pPr>
              <a:buFont typeface="Arial" panose="020B0604020202020204" pitchFamily="34" charset="0"/>
              <a:buChar char="•"/>
            </a:pPr>
            <a:r>
              <a:rPr lang="zh-CN" altLang="en-US">
                <a:solidFill>
                  <a:srgbClr val="0000FF"/>
                </a:solidFill>
                <a:latin typeface="Times New Roman" panose="02020603050405020304" pitchFamily="18" charset="0"/>
                <a:cs typeface="Times New Roman" panose="02020603050405020304" pitchFamily="18" charset="0"/>
                <a:sym typeface="+mn-ea"/>
              </a:rPr>
              <a:t>推荐任务：</a:t>
            </a:r>
            <a:r>
              <a:rPr lang="en-US" altLang="zh-CN" dirty="0" err="1">
                <a:solidFill>
                  <a:srgbClr val="0000FF"/>
                </a:solidFill>
                <a:latin typeface="Times New Roman" panose="02020603050405020304" pitchFamily="18" charset="0"/>
                <a:cs typeface="Times New Roman" panose="02020603050405020304" pitchFamily="18" charset="0"/>
              </a:rPr>
              <a:t>Top-N</a:t>
            </a:r>
            <a:r>
              <a:rPr lang="zh-CN" altLang="en-US" dirty="0" err="1">
                <a:solidFill>
                  <a:srgbClr val="0000FF"/>
                </a:solidFill>
                <a:latin typeface="Times New Roman" panose="02020603050405020304" pitchFamily="18" charset="0"/>
                <a:cs typeface="Times New Roman" panose="02020603050405020304" pitchFamily="18" charset="0"/>
              </a:rPr>
              <a:t>任务</a:t>
            </a:r>
            <a:endParaRPr lang="zh-CN" altLang="en-US" dirty="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有的推荐系统场景中，会给用户提供一个个性化的推荐列表（包含</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个用户最感兴趣的物品</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），这种推荐叫做 </a:t>
            </a:r>
            <a:r>
              <a:rPr lang="en-US" altLang="zh-CN" dirty="0" err="1" smtClean="0">
                <a:latin typeface="Times New Roman" panose="02020603050405020304" pitchFamily="18" charset="0"/>
                <a:cs typeface="Times New Roman" panose="02020603050405020304" pitchFamily="18" charset="0"/>
              </a:rPr>
              <a:t>TopN</a:t>
            </a:r>
            <a:r>
              <a:rPr lang="zh-CN" altLang="en-US" dirty="0" smtClean="0">
                <a:latin typeface="Times New Roman" panose="02020603050405020304" pitchFamily="18" charset="0"/>
                <a:cs typeface="Times New Roman" panose="02020603050405020304" pitchFamily="18" charset="0"/>
              </a:rPr>
              <a:t>推荐（</a:t>
            </a:r>
            <a:r>
              <a:rPr lang="zh-CN" altLang="en-US" dirty="0" smtClean="0">
                <a:solidFill>
                  <a:srgbClr val="0000FF"/>
                </a:solidFill>
                <a:latin typeface="Times New Roman" panose="02020603050405020304" pitchFamily="18" charset="0"/>
                <a:cs typeface="Times New Roman" panose="02020603050405020304" pitchFamily="18" charset="0"/>
              </a:rPr>
              <a:t>是当前推荐系统的主要形式</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TopN</a:t>
            </a:r>
            <a:r>
              <a:rPr lang="zh-CN" altLang="en-US"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推荐的预测准确率指标：</a:t>
            </a:r>
            <a:r>
              <a:rPr lang="en-US" altLang="zh-CN" dirty="0">
                <a:solidFill>
                  <a:srgbClr val="0000FF"/>
                </a:solidFill>
                <a:latin typeface="Times New Roman" panose="02020603050405020304" pitchFamily="18" charset="0"/>
                <a:cs typeface="Times New Roman" panose="02020603050405020304" pitchFamily="18" charset="0"/>
              </a:rPr>
              <a:t>1</a:t>
            </a:r>
            <a:r>
              <a:rPr lang="zh-CN" altLang="en-US" dirty="0">
                <a:solidFill>
                  <a:srgbClr val="0000FF"/>
                </a:solidFill>
                <a:latin typeface="Times New Roman" panose="02020603050405020304" pitchFamily="18" charset="0"/>
                <a:cs typeface="Times New Roman" panose="02020603050405020304" pitchFamily="18" charset="0"/>
              </a:rPr>
              <a:t>）准确率（</a:t>
            </a:r>
            <a:r>
              <a:rPr lang="en-US" altLang="zh-CN" dirty="0">
                <a:solidFill>
                  <a:srgbClr val="0000FF"/>
                </a:solidFill>
                <a:latin typeface="Times New Roman" panose="02020603050405020304" pitchFamily="18" charset="0"/>
                <a:cs typeface="Times New Roman" panose="02020603050405020304" pitchFamily="18" charset="0"/>
              </a:rPr>
              <a:t>precision</a:t>
            </a: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2</a:t>
            </a:r>
            <a:r>
              <a:rPr lang="zh-CN" altLang="en-US" dirty="0">
                <a:solidFill>
                  <a:srgbClr val="0000FF"/>
                </a:solidFill>
                <a:latin typeface="Times New Roman" panose="02020603050405020304" pitchFamily="18" charset="0"/>
                <a:cs typeface="Times New Roman" panose="02020603050405020304" pitchFamily="18" charset="0"/>
              </a:rPr>
              <a:t>）召回率（</a:t>
            </a:r>
            <a:r>
              <a:rPr lang="en-US" altLang="zh-CN" dirty="0">
                <a:solidFill>
                  <a:srgbClr val="0000FF"/>
                </a:solidFill>
                <a:latin typeface="Times New Roman" panose="02020603050405020304" pitchFamily="18" charset="0"/>
                <a:cs typeface="Times New Roman" panose="02020603050405020304" pitchFamily="18" charset="0"/>
              </a:rPr>
              <a:t>recall</a:t>
            </a:r>
            <a:r>
              <a:rPr lang="zh-CN" altLang="en-US" dirty="0">
                <a:solidFill>
                  <a:srgbClr val="0000FF"/>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dirty="0" smtClean="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dirty="0" smtClean="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dirty="0" smtClean="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dirty="0" smtClean="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dirty="0" smtClean="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zh-CN" dirty="0" smtClean="0">
                <a:solidFill>
                  <a:srgbClr val="0000FF"/>
                </a:solidFill>
                <a:latin typeface="Times New Roman" panose="02020603050405020304" pitchFamily="18" charset="0"/>
                <a:cs typeface="Times New Roman" panose="02020603050405020304" pitchFamily="18" charset="0"/>
              </a:rPr>
              <a:t>R(u)</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推荐给用户</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的物品列表，</a:t>
            </a:r>
            <a:r>
              <a:rPr lang="en-US" altLang="zh-CN" dirty="0" smtClean="0">
                <a:solidFill>
                  <a:srgbClr val="0000FF"/>
                </a:solidFill>
                <a:latin typeface="Times New Roman" panose="02020603050405020304" pitchFamily="18" charset="0"/>
                <a:cs typeface="Times New Roman" panose="02020603050405020304" pitchFamily="18" charset="0"/>
              </a:rPr>
              <a:t>T(u)</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用户</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在测试集上的交互物品列表</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sz="1800" dirty="0">
              <a:latin typeface="Times New Roman" panose="02020603050405020304" pitchFamily="18" charset="0"/>
              <a:cs typeface="Times New Roman" panose="02020603050405020304" pitchFamily="18" charset="0"/>
            </a:endParaRPr>
          </a:p>
          <a:p>
            <a:pPr marL="0" indent="0" algn="ctr">
              <a:lnSpc>
                <a:spcPct val="150000"/>
              </a:lnSpc>
              <a:buNone/>
            </a:pPr>
            <a:endParaRPr lang="zh-CN" altLang="en-US" sz="1800" i="1" dirty="0">
              <a:solidFill>
                <a:prstClr val="black"/>
              </a:solidFill>
              <a:latin typeface="Times New Roman" panose="02020603050405020304" pitchFamily="18" charset="0"/>
              <a:ea typeface="+mn-ea"/>
              <a:cs typeface="Times New Roman" panose="02020603050405020304" pitchFamily="18" charset="0"/>
            </a:endParaRPr>
          </a:p>
          <a:p>
            <a:pPr>
              <a:lnSpc>
                <a:spcPct val="150000"/>
              </a:lnSpc>
              <a:buFont typeface="Arial" panose="020B0604020202020204" pitchFamily="34" charset="0"/>
              <a:buChar char="•"/>
            </a:pPr>
            <a:endParaRPr lang="en-US" altLang="zh-CN" sz="1800" dirty="0" smtClean="0">
              <a:latin typeface="Times New Roman" panose="02020603050405020304" pitchFamily="18" charset="0"/>
              <a:ea typeface="+mn-ea"/>
              <a:cs typeface="Times New Roman" panose="02020603050405020304" pitchFamily="18" charset="0"/>
            </a:endParaRPr>
          </a:p>
          <a:p>
            <a:pPr>
              <a:lnSpc>
                <a:spcPct val="150000"/>
              </a:lnSpc>
              <a:buFont typeface="Arial" panose="020B0604020202020204" pitchFamily="34" charset="0"/>
              <a:buChar char="•"/>
            </a:pPr>
            <a:endParaRPr lang="en-US" altLang="zh-CN" sz="1800"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US" altLang="zh-CN" sz="1800" dirty="0">
              <a:latin typeface="Times New Roman" panose="02020603050405020304" pitchFamily="18" charset="0"/>
              <a:cs typeface="Times New Roman" panose="02020603050405020304" pitchFamily="18" charset="0"/>
            </a:endParaRPr>
          </a:p>
          <a:p>
            <a:pPr marL="0" indent="0">
              <a:buNone/>
            </a:pPr>
            <a:endParaRPr lang="en-US" altLang="zh-CN" i="1" dirty="0" smtClean="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319780" y="3227070"/>
            <a:ext cx="4823460" cy="2153285"/>
          </a:xfrm>
          <a:prstGeom prst="rect">
            <a:avLst/>
          </a:prstGeom>
        </p:spPr>
      </p:pic>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（预测准确度）</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
          <p:cNvSpPr>
            <a:spLocks noGrp="1"/>
          </p:cNvSpPr>
          <p:nvPr>
            <p:ph type="body" idx="1"/>
          </p:nvPr>
        </p:nvSpPr>
        <p:spPr>
          <a:xfrm>
            <a:off x="609600" y="1155033"/>
            <a:ext cx="10972800" cy="5309937"/>
          </a:xfrm>
        </p:spPr>
        <p:txBody>
          <a:bodyPr>
            <a:normAutofit/>
          </a:bodyPr>
          <a:lstStyle/>
          <a:p>
            <a:pPr>
              <a:buFont typeface="Arial" panose="020B0604020202020204" pitchFamily="34" charset="0"/>
              <a:buChar char="•"/>
            </a:pPr>
            <a:r>
              <a:rPr lang="zh-CN" altLang="en-US">
                <a:solidFill>
                  <a:srgbClr val="0000FF"/>
                </a:solidFill>
                <a:latin typeface="Times New Roman" panose="02020603050405020304" pitchFamily="18" charset="0"/>
                <a:cs typeface="Times New Roman" panose="02020603050405020304" pitchFamily="18" charset="0"/>
                <a:sym typeface="+mn-ea"/>
              </a:rPr>
              <a:t>理解准确率，召回率</a:t>
            </a:r>
            <a:endParaRPr lang="zh-CN" altLang="en-US" dirty="0">
              <a:solidFill>
                <a:srgbClr val="0000FF"/>
              </a:solidFill>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zh-CN" altLang="en-US" sz="1800" dirty="0">
              <a:latin typeface="Times New Roman" panose="02020603050405020304" pitchFamily="18" charset="0"/>
              <a:cs typeface="Times New Roman" panose="02020603050405020304" pitchFamily="18" charset="0"/>
            </a:endParaRPr>
          </a:p>
          <a:p>
            <a:pPr marL="0" indent="0" algn="ctr">
              <a:lnSpc>
                <a:spcPct val="150000"/>
              </a:lnSpc>
              <a:buNone/>
            </a:pPr>
            <a:endParaRPr lang="zh-CN" altLang="en-US" sz="1800" i="1" dirty="0">
              <a:solidFill>
                <a:prstClr val="black"/>
              </a:solidFill>
              <a:latin typeface="Times New Roman" panose="02020603050405020304" pitchFamily="18" charset="0"/>
              <a:ea typeface="+mn-ea"/>
              <a:cs typeface="Times New Roman" panose="02020603050405020304" pitchFamily="18" charset="0"/>
            </a:endParaRPr>
          </a:p>
          <a:p>
            <a:pPr>
              <a:lnSpc>
                <a:spcPct val="150000"/>
              </a:lnSpc>
              <a:buFont typeface="Arial" panose="020B0604020202020204" pitchFamily="34" charset="0"/>
              <a:buChar char="•"/>
            </a:pPr>
            <a:endParaRPr lang="en-US" altLang="zh-CN" sz="1800" dirty="0" smtClean="0">
              <a:latin typeface="Times New Roman" panose="02020603050405020304" pitchFamily="18" charset="0"/>
              <a:ea typeface="+mn-ea"/>
              <a:cs typeface="Times New Roman" panose="02020603050405020304" pitchFamily="18" charset="0"/>
            </a:endParaRPr>
          </a:p>
          <a:p>
            <a:pPr>
              <a:lnSpc>
                <a:spcPct val="150000"/>
              </a:lnSpc>
              <a:buFont typeface="Arial" panose="020B0604020202020204" pitchFamily="34" charset="0"/>
              <a:buChar char="•"/>
            </a:pPr>
            <a:endParaRPr lang="en-US" altLang="zh-CN" sz="1800"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US" altLang="zh-CN"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sz="1800">
                <a:solidFill>
                  <a:srgbClr val="0000FF"/>
                </a:solidFill>
                <a:latin typeface="Times New Roman" panose="02020603050405020304" pitchFamily="18" charset="0"/>
                <a:cs typeface="Times New Roman" panose="02020603050405020304" pitchFamily="18" charset="0"/>
                <a:sym typeface="+mn-ea"/>
              </a:rPr>
              <a:t>准确率</a:t>
            </a:r>
            <a:r>
              <a:rPr lang="zh-CN" altLang="en-US" sz="1800">
                <a:latin typeface="Times New Roman" panose="02020603050405020304" pitchFamily="18" charset="0"/>
                <a:cs typeface="Times New Roman" panose="02020603050405020304" pitchFamily="18" charset="0"/>
                <a:sym typeface="+mn-ea"/>
              </a:rPr>
              <a:t>：针对预测结果而言的，</a:t>
            </a:r>
            <a:r>
              <a:rPr sz="1800">
                <a:latin typeface="Times New Roman" panose="02020603050405020304" pitchFamily="18" charset="0"/>
                <a:cs typeface="Times New Roman" panose="02020603050405020304" pitchFamily="18" charset="0"/>
                <a:sym typeface="+mn-ea"/>
              </a:rPr>
              <a:t>表示的是预测为正</a:t>
            </a:r>
            <a:r>
              <a:rPr lang="zh-CN" sz="1800">
                <a:latin typeface="Times New Roman" panose="02020603050405020304" pitchFamily="18" charset="0"/>
                <a:cs typeface="Times New Roman" panose="02020603050405020304" pitchFamily="18" charset="0"/>
                <a:sym typeface="+mn-ea"/>
              </a:rPr>
              <a:t>（推荐给用户的列表）</a:t>
            </a:r>
            <a:r>
              <a:rPr sz="1800">
                <a:latin typeface="Times New Roman" panose="02020603050405020304" pitchFamily="18" charset="0"/>
                <a:cs typeface="Times New Roman" panose="02020603050405020304" pitchFamily="18" charset="0"/>
                <a:sym typeface="+mn-ea"/>
              </a:rPr>
              <a:t>的样本中有多少是真正的正样本</a:t>
            </a:r>
            <a:r>
              <a:rPr lang="zh-CN" sz="1800">
                <a:latin typeface="Times New Roman" panose="02020603050405020304" pitchFamily="18" charset="0"/>
                <a:cs typeface="Times New Roman" panose="02020603050405020304" pitchFamily="18" charset="0"/>
                <a:sym typeface="+mn-ea"/>
              </a:rPr>
              <a:t>（用户真正点击）</a:t>
            </a:r>
            <a:r>
              <a:rPr lang="zh-CN" altLang="en-US" sz="1800">
                <a:latin typeface="Times New Roman" panose="02020603050405020304" pitchFamily="18" charset="0"/>
                <a:cs typeface="Times New Roman" panose="02020603050405020304" pitchFamily="18" charset="0"/>
                <a:sym typeface="+mn-ea"/>
              </a:rPr>
              <a:t>；</a:t>
            </a:r>
            <a:endParaRPr lang="zh-CN" alt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sz="1800">
                <a:solidFill>
                  <a:srgbClr val="0000FF"/>
                </a:solidFill>
                <a:latin typeface="Times New Roman" panose="02020603050405020304" pitchFamily="18" charset="0"/>
                <a:cs typeface="Times New Roman" panose="02020603050405020304" pitchFamily="18" charset="0"/>
                <a:sym typeface="+mn-ea"/>
              </a:rPr>
              <a:t>召回率</a:t>
            </a:r>
            <a:r>
              <a:rPr lang="zh-CN" altLang="en-US" sz="1800">
                <a:latin typeface="Times New Roman" panose="02020603050405020304" pitchFamily="18" charset="0"/>
                <a:cs typeface="Times New Roman" panose="02020603050405020304" pitchFamily="18" charset="0"/>
                <a:sym typeface="+mn-ea"/>
              </a:rPr>
              <a:t>：针对测试样本而言的，它表示的是测试样本中的正例有多少被预测正确（被推荐了）了。</a:t>
            </a:r>
            <a:endParaRPr lang="zh-CN" alt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sz="1800" dirty="0">
                <a:latin typeface="Times New Roman" panose="02020603050405020304" pitchFamily="18" charset="0"/>
                <a:cs typeface="Times New Roman" panose="02020603050405020304" pitchFamily="18" charset="0"/>
              </a:rPr>
              <a:t>二者分子</a:t>
            </a:r>
            <a:r>
              <a:rPr lang="zh-CN" altLang="en-US" sz="1800" dirty="0">
                <a:latin typeface="Times New Roman" panose="02020603050405020304" pitchFamily="18" charset="0"/>
                <a:cs typeface="Times New Roman" panose="02020603050405020304" pitchFamily="18" charset="0"/>
              </a:rPr>
              <a:t>一样，分母不同。</a:t>
            </a:r>
            <a:endParaRPr lang="zh-CN" altLang="en-US" sz="1800" dirty="0">
              <a:latin typeface="Times New Roman" panose="02020603050405020304" pitchFamily="18" charset="0"/>
              <a:cs typeface="Times New Roman" panose="02020603050405020304" pitchFamily="18" charset="0"/>
            </a:endParaRPr>
          </a:p>
          <a:p>
            <a:pPr marL="0" indent="0">
              <a:buNone/>
            </a:pPr>
            <a:endParaRPr lang="en-US" altLang="zh-CN" i="1" dirty="0" smtClean="0">
              <a:solidFill>
                <a:prstClr val="black"/>
              </a:solidFill>
              <a:latin typeface="Times New Roman" panose="02020603050405020304" pitchFamily="18" charset="0"/>
              <a:ea typeface="楷体" panose="02010609060101010101" charset="-122"/>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962660" y="1590040"/>
            <a:ext cx="4512310" cy="2014220"/>
          </a:xfrm>
          <a:prstGeom prst="rect">
            <a:avLst/>
          </a:prstGeom>
        </p:spPr>
      </p:pic>
      <p:sp>
        <p:nvSpPr>
          <p:cNvPr id="3" name="标题 2"/>
          <p:cNvSpPr>
            <a:spLocks noGrp="1"/>
          </p:cNvSpPr>
          <p:nvPr>
            <p:ph type="title"/>
          </p:nvPr>
        </p:nvSpPr>
        <p:spPr/>
        <p:txBody>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（预测准确度）</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5379085" y="1440180"/>
            <a:ext cx="5230495" cy="2406650"/>
          </a:xfrm>
          <a:prstGeom prst="rect">
            <a:avLst/>
          </a:prstGeom>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155065"/>
            <a:ext cx="10972800" cy="4805680"/>
          </a:xfrm>
        </p:spPr>
        <p:txBody>
          <a:bodyPr>
            <a:normAutofit/>
          </a:bodyPr>
          <a:lstStyle/>
          <a:p>
            <a:pPr>
              <a:lnSpc>
                <a:spcPct val="150000"/>
              </a:lnSpc>
            </a:pPr>
            <a:r>
              <a:rPr lang="zh-CN" altLang="en-US" sz="1800" dirty="0">
                <a:solidFill>
                  <a:srgbClr val="0000FF"/>
                </a:solidFill>
                <a:latin typeface="Times New Roman" panose="02020603050405020304" pitchFamily="18" charset="0"/>
                <a:ea typeface="黑体" panose="02010609060101010101" charset="-122"/>
                <a:cs typeface="Times New Roman" panose="02020603050405020304" pitchFamily="18" charset="0"/>
              </a:rPr>
              <a:t>针对</a:t>
            </a:r>
            <a:r>
              <a:rPr lang="en-US" altLang="zh-CN" sz="1800" dirty="0">
                <a:solidFill>
                  <a:srgbClr val="0000FF"/>
                </a:solidFill>
                <a:latin typeface="Times New Roman" panose="02020603050405020304" pitchFamily="18" charset="0"/>
                <a:ea typeface="黑体" panose="02010609060101010101" charset="-122"/>
                <a:cs typeface="Times New Roman" panose="02020603050405020304" pitchFamily="18" charset="0"/>
              </a:rPr>
              <a:t>Top-K</a:t>
            </a:r>
            <a:r>
              <a:rPr lang="zh-CN" altLang="en-US" sz="1800" dirty="0">
                <a:solidFill>
                  <a:srgbClr val="0000FF"/>
                </a:solidFill>
                <a:latin typeface="Times New Roman" panose="02020603050405020304" pitchFamily="18" charset="0"/>
                <a:ea typeface="黑体" panose="02010609060101010101" charset="-122"/>
                <a:cs typeface="Times New Roman" panose="02020603050405020304" pitchFamily="18" charset="0"/>
              </a:rPr>
              <a:t>推荐任务</a:t>
            </a:r>
            <a:r>
              <a:rPr lang="zh-CN" altLang="en-US" sz="1800" dirty="0">
                <a:latin typeface="Times New Roman" panose="02020603050405020304" pitchFamily="18" charset="0"/>
                <a:ea typeface="黑体" panose="02010609060101010101" charset="-122"/>
                <a:cs typeface="Times New Roman" panose="02020603050405020304" pitchFamily="18" charset="0"/>
              </a:rPr>
              <a:t>，除了之前所说的预测准确度，还有两个更常用的评测指标：</a:t>
            </a:r>
            <a:r>
              <a:rPr lang="en-US" altLang="zh-CN" sz="1800" dirty="0">
                <a:solidFill>
                  <a:srgbClr val="0000FF"/>
                </a:solidFill>
                <a:latin typeface="Times New Roman" panose="02020603050405020304" pitchFamily="18" charset="0"/>
                <a:ea typeface="黑体" panose="02010609060101010101" charset="-122"/>
                <a:cs typeface="Times New Roman" panose="02020603050405020304" pitchFamily="18" charset="0"/>
              </a:rPr>
              <a:t>HR(Hit Ratio)</a:t>
            </a:r>
            <a:r>
              <a:rPr lang="zh-CN" altLang="en-US" sz="1800" dirty="0">
                <a:latin typeface="Times New Roman" panose="02020603050405020304" pitchFamily="18" charset="0"/>
                <a:ea typeface="黑体" panose="02010609060101010101" charset="-122"/>
                <a:cs typeface="Times New Roman" panose="02020603050405020304" pitchFamily="18" charset="0"/>
              </a:rPr>
              <a:t>和</a:t>
            </a:r>
            <a:r>
              <a:rPr lang="en-US" altLang="zh-CN" sz="1800" dirty="0">
                <a:solidFill>
                  <a:srgbClr val="0000FF"/>
                </a:solidFill>
                <a:latin typeface="Times New Roman" panose="02020603050405020304" pitchFamily="18" charset="0"/>
                <a:ea typeface="黑体" panose="02010609060101010101" charset="-122"/>
                <a:cs typeface="Times New Roman" panose="02020603050405020304" pitchFamily="18" charset="0"/>
              </a:rPr>
              <a:t>NDCG(Normalized Discounted </a:t>
            </a:r>
            <a:r>
              <a:rPr lang="en-US" altLang="zh-CN" sz="1800" dirty="0" err="1">
                <a:solidFill>
                  <a:srgbClr val="0000FF"/>
                </a:solidFill>
                <a:latin typeface="Times New Roman" panose="02020603050405020304" pitchFamily="18" charset="0"/>
                <a:ea typeface="黑体" panose="02010609060101010101" charset="-122"/>
                <a:cs typeface="Times New Roman" panose="02020603050405020304" pitchFamily="18" charset="0"/>
              </a:rPr>
              <a:t>Cummulative</a:t>
            </a:r>
            <a:r>
              <a:rPr lang="en-US" altLang="zh-CN" sz="1800" dirty="0">
                <a:solidFill>
                  <a:srgbClr val="0000FF"/>
                </a:solidFill>
                <a:latin typeface="Times New Roman" panose="02020603050405020304" pitchFamily="18" charset="0"/>
                <a:ea typeface="黑体" panose="02010609060101010101" charset="-122"/>
                <a:cs typeface="Times New Roman" panose="02020603050405020304" pitchFamily="18" charset="0"/>
              </a:rPr>
              <a:t> Gain)</a:t>
            </a:r>
            <a:r>
              <a:rPr lang="zh-CN" altLang="en-US" sz="1800" dirty="0">
                <a:latin typeface="Times New Roman" panose="02020603050405020304" pitchFamily="18" charset="0"/>
                <a:ea typeface="黑体" panose="02010609060101010101" charset="-122"/>
                <a:cs typeface="Times New Roman" panose="02020603050405020304" pitchFamily="18" charset="0"/>
              </a:rPr>
              <a:t>。</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800" dirty="0">
                <a:latin typeface="Times New Roman" panose="02020603050405020304" pitchFamily="18" charset="0"/>
                <a:ea typeface="黑体" panose="02010609060101010101" charset="-122"/>
                <a:cs typeface="Times New Roman" panose="02020603050405020304" pitchFamily="18" charset="0"/>
              </a:rPr>
              <a:t>我们首先介绍</a:t>
            </a:r>
            <a:r>
              <a:rPr lang="en-US" altLang="zh-CN" sz="1800" dirty="0">
                <a:latin typeface="Times New Roman" panose="02020603050405020304" pitchFamily="18" charset="0"/>
                <a:ea typeface="黑体" panose="02010609060101010101" charset="-122"/>
                <a:cs typeface="Times New Roman" panose="02020603050405020304" pitchFamily="18" charset="0"/>
              </a:rPr>
              <a:t>HR</a:t>
            </a:r>
            <a:r>
              <a:rPr lang="zh-CN" altLang="en-US" sz="1800" dirty="0">
                <a:latin typeface="Times New Roman" panose="02020603050405020304" pitchFamily="18" charset="0"/>
                <a:ea typeface="黑体" panose="02010609060101010101" charset="-122"/>
                <a:cs typeface="Times New Roman" panose="02020603050405020304" pitchFamily="18" charset="0"/>
              </a:rPr>
              <a:t>，</a:t>
            </a:r>
            <a:r>
              <a:rPr lang="en-US" altLang="zh-CN" sz="1800" dirty="0">
                <a:latin typeface="Times New Roman" panose="02020603050405020304" pitchFamily="18" charset="0"/>
                <a:ea typeface="黑体" panose="02010609060101010101" charset="-122"/>
                <a:cs typeface="Times New Roman" panose="02020603050405020304" pitchFamily="18" charset="0"/>
              </a:rPr>
              <a:t>HR</a:t>
            </a:r>
            <a:r>
              <a:rPr lang="zh-CN" altLang="en-US" sz="1800">
                <a:latin typeface="Times New Roman" panose="02020603050405020304" pitchFamily="18" charset="0"/>
                <a:ea typeface="黑体" panose="02010609060101010101" charset="-122"/>
                <a:cs typeface="Times New Roman" panose="02020603050405020304" pitchFamily="18" charset="0"/>
              </a:rPr>
              <a:t>中文</a:t>
            </a:r>
            <a:r>
              <a:rPr lang="zh-CN" altLang="en-US" sz="1800" dirty="0">
                <a:latin typeface="Times New Roman" panose="02020603050405020304" pitchFamily="18" charset="0"/>
                <a:ea typeface="黑体" panose="02010609060101010101" charset="-122"/>
                <a:cs typeface="Times New Roman" panose="02020603050405020304" pitchFamily="18" charset="0"/>
              </a:rPr>
              <a:t>翻译为命中率，它主要考核：</a:t>
            </a:r>
            <a:r>
              <a:rPr lang="zh-CN" altLang="en-US" sz="1800" u="sng" dirty="0">
                <a:latin typeface="Times New Roman" panose="02020603050405020304" pitchFamily="18" charset="0"/>
                <a:ea typeface="黑体" panose="02010609060101010101" charset="-122"/>
                <a:cs typeface="Times New Roman" panose="02020603050405020304" pitchFamily="18" charset="0"/>
              </a:rPr>
              <a:t>用户喜欢的物品，我们有没有推荐到</a:t>
            </a:r>
            <a:r>
              <a:rPr lang="zh-CN" altLang="en-US" sz="1800" dirty="0">
                <a:latin typeface="Times New Roman" panose="02020603050405020304" pitchFamily="18" charset="0"/>
                <a:ea typeface="黑体" panose="02010609060101010101" charset="-122"/>
                <a:cs typeface="Times New Roman" panose="02020603050405020304" pitchFamily="18" charset="0"/>
              </a:rPr>
              <a:t>。具体到算法评测中，有如下的公式：</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800" dirty="0">
                <a:latin typeface="Times New Roman" panose="02020603050405020304" pitchFamily="18" charset="0"/>
                <a:ea typeface="黑体" panose="02010609060101010101" charset="-122"/>
                <a:cs typeface="Times New Roman" panose="02020603050405020304" pitchFamily="18" charset="0"/>
              </a:rPr>
              <a:t>式中，</a:t>
            </a:r>
            <a:r>
              <a:rPr lang="en-US" altLang="zh-CN" sz="1800" dirty="0">
                <a:latin typeface="Times New Roman" panose="02020603050405020304" pitchFamily="18" charset="0"/>
                <a:ea typeface="黑体" panose="02010609060101010101" charset="-122"/>
                <a:cs typeface="Times New Roman" panose="02020603050405020304" pitchFamily="18" charset="0"/>
              </a:rPr>
              <a:t>N</a:t>
            </a:r>
            <a:r>
              <a:rPr lang="zh-CN" altLang="en-US" sz="1800" dirty="0">
                <a:latin typeface="Times New Roman" panose="02020603050405020304" pitchFamily="18" charset="0"/>
                <a:ea typeface="黑体" panose="02010609060101010101" charset="-122"/>
                <a:cs typeface="Times New Roman" panose="02020603050405020304" pitchFamily="18" charset="0"/>
              </a:rPr>
              <a:t>是测试集中的全部用户数量。实际上，对于每一个测试用户，我们只生成一个推荐列表，所以，更准确来说</a:t>
            </a:r>
            <a:r>
              <a:rPr lang="en-US" altLang="zh-CN" sz="1800">
                <a:latin typeface="Times New Roman" panose="02020603050405020304" pitchFamily="18" charset="0"/>
                <a:cs typeface="Times New Roman" panose="02020603050405020304" pitchFamily="18" charset="0"/>
                <a:sym typeface="+mn-ea"/>
              </a:rPr>
              <a:t>N</a:t>
            </a:r>
            <a:r>
              <a:rPr lang="zh-CN" altLang="en-US" sz="1800" dirty="0">
                <a:latin typeface="Times New Roman" panose="02020603050405020304" pitchFamily="18" charset="0"/>
                <a:ea typeface="黑体" panose="02010609060101010101" charset="-122"/>
                <a:cs typeface="Times New Roman" panose="02020603050405020304" pitchFamily="18" charset="0"/>
              </a:rPr>
              <a:t>应该表示</a:t>
            </a:r>
            <a:r>
              <a:rPr lang="zh-CN" altLang="en-US" sz="1800" dirty="0">
                <a:solidFill>
                  <a:srgbClr val="0000FF"/>
                </a:solidFill>
                <a:latin typeface="Times New Roman" panose="02020603050405020304" pitchFamily="18" charset="0"/>
                <a:ea typeface="黑体" panose="02010609060101010101" charset="-122"/>
                <a:cs typeface="Times New Roman" panose="02020603050405020304" pitchFamily="18" charset="0"/>
              </a:rPr>
              <a:t>推荐次数</a:t>
            </a:r>
            <a:r>
              <a:rPr lang="zh-CN" altLang="en-US" sz="1800" dirty="0">
                <a:latin typeface="Times New Roman" panose="02020603050405020304" pitchFamily="18" charset="0"/>
                <a:ea typeface="黑体" panose="02010609060101010101" charset="-122"/>
                <a:cs typeface="Times New Roman" panose="02020603050405020304" pitchFamily="18" charset="0"/>
              </a:rPr>
              <a:t>。</a:t>
            </a:r>
            <a:r>
              <a:rPr lang="en-US" altLang="zh-CN" sz="1800" dirty="0">
                <a:latin typeface="Times New Roman" panose="02020603050405020304" pitchFamily="18" charset="0"/>
                <a:ea typeface="黑体" panose="02010609060101010101" charset="-122"/>
                <a:cs typeface="Times New Roman" panose="02020603050405020304" pitchFamily="18" charset="0"/>
              </a:rPr>
              <a:t>hits(</a:t>
            </a:r>
            <a:r>
              <a:rPr lang="en-US" altLang="zh-CN" sz="1800" dirty="0" err="1">
                <a:latin typeface="Times New Roman" panose="02020603050405020304" pitchFamily="18" charset="0"/>
                <a:ea typeface="黑体" panose="02010609060101010101" charset="-122"/>
                <a:cs typeface="Times New Roman" panose="02020603050405020304" pitchFamily="18" charset="0"/>
              </a:rPr>
              <a:t>i</a:t>
            </a:r>
            <a:r>
              <a:rPr lang="en-US" altLang="zh-CN" sz="1800" dirty="0">
                <a:latin typeface="Times New Roman" panose="02020603050405020304" pitchFamily="18" charset="0"/>
                <a:ea typeface="黑体" panose="02010609060101010101" charset="-122"/>
                <a:cs typeface="Times New Roman" panose="02020603050405020304" pitchFamily="18" charset="0"/>
              </a:rPr>
              <a:t>)</a:t>
            </a:r>
            <a:r>
              <a:rPr lang="zh-CN" altLang="en-US" sz="1800" dirty="0">
                <a:latin typeface="Times New Roman" panose="02020603050405020304" pitchFamily="18" charset="0"/>
                <a:ea typeface="黑体" panose="02010609060101010101" charset="-122"/>
                <a:cs typeface="Times New Roman" panose="02020603050405020304" pitchFamily="18" charset="0"/>
              </a:rPr>
              <a:t>用来表示第</a:t>
            </a:r>
            <a:r>
              <a:rPr lang="en-US" altLang="zh-CN" sz="1800" dirty="0" err="1">
                <a:latin typeface="Times New Roman" panose="02020603050405020304" pitchFamily="18" charset="0"/>
                <a:ea typeface="黑体" panose="02010609060101010101" charset="-122"/>
                <a:cs typeface="Times New Roman" panose="02020603050405020304" pitchFamily="18" charset="0"/>
              </a:rPr>
              <a:t>i</a:t>
            </a:r>
            <a:r>
              <a:rPr lang="zh-CN" altLang="en-US" sz="1800" dirty="0">
                <a:latin typeface="Times New Roman" panose="02020603050405020304" pitchFamily="18" charset="0"/>
                <a:ea typeface="黑体" panose="02010609060101010101" charset="-122"/>
                <a:cs typeface="Times New Roman" panose="02020603050405020304" pitchFamily="18" charset="0"/>
              </a:rPr>
              <a:t>次推荐中，用户喜欢的物品是否在推荐列表中，在则为</a:t>
            </a:r>
            <a:r>
              <a:rPr lang="en-US" altLang="zh-CN" sz="1800" dirty="0">
                <a:latin typeface="Times New Roman" panose="02020603050405020304" pitchFamily="18" charset="0"/>
                <a:ea typeface="黑体" panose="02010609060101010101" charset="-122"/>
                <a:cs typeface="Times New Roman" panose="02020603050405020304" pitchFamily="18" charset="0"/>
              </a:rPr>
              <a:t>1</a:t>
            </a:r>
            <a:r>
              <a:rPr lang="zh-CN" altLang="en-US" sz="1800" dirty="0">
                <a:latin typeface="Times New Roman" panose="02020603050405020304" pitchFamily="18" charset="0"/>
                <a:ea typeface="黑体" panose="02010609060101010101" charset="-122"/>
                <a:cs typeface="Times New Roman" panose="02020603050405020304" pitchFamily="18" charset="0"/>
              </a:rPr>
              <a:t>，不在则为</a:t>
            </a:r>
            <a:r>
              <a:rPr lang="en-US" altLang="zh-CN" sz="1800" dirty="0">
                <a:latin typeface="Times New Roman" panose="02020603050405020304" pitchFamily="18" charset="0"/>
                <a:ea typeface="黑体" panose="02010609060101010101" charset="-122"/>
                <a:cs typeface="Times New Roman" panose="02020603050405020304" pitchFamily="18" charset="0"/>
              </a:rPr>
              <a:t>0</a:t>
            </a:r>
            <a:r>
              <a:rPr lang="zh-CN" altLang="en-US" sz="1800" dirty="0">
                <a:latin typeface="Times New Roman" panose="02020603050405020304" pitchFamily="18" charset="0"/>
                <a:ea typeface="黑体" panose="02010609060101010101" charset="-122"/>
                <a:cs typeface="Times New Roman" panose="02020603050405020304" pitchFamily="18" charset="0"/>
              </a:rPr>
              <a:t>。</a:t>
            </a:r>
            <a:endParaRPr lang="zh-CN" altLang="en-US" sz="1800" dirty="0">
              <a:latin typeface="Times New Roman" panose="02020603050405020304" pitchFamily="18" charset="0"/>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035329" y="2919253"/>
            <a:ext cx="3552381" cy="1219048"/>
          </a:xfrm>
          <a:prstGeom prst="rect">
            <a:avLst/>
          </a:prstGeom>
        </p:spPr>
      </p:pic>
      <p:sp>
        <p:nvSpPr>
          <p:cNvPr id="5" name="标题 4"/>
          <p:cNvSpPr>
            <a:spLocks noGrp="1"/>
          </p:cNvSpPr>
          <p:nvPr>
            <p:ph type="title"/>
          </p:nvPr>
        </p:nvSpPr>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155065"/>
            <a:ext cx="10972800" cy="4961255"/>
          </a:xfrm>
        </p:spPr>
        <p:txBody>
          <a:bodyPr>
            <a:normAutofit/>
          </a:bodyPr>
          <a:lstStyle/>
          <a:p>
            <a:pPr>
              <a:lnSpc>
                <a:spcPct val="150000"/>
              </a:lnSpc>
            </a:pPr>
            <a:r>
              <a:rPr lang="zh-CN" altLang="en-US" sz="1600" dirty="0">
                <a:latin typeface="黑体" panose="02010609060101010101" charset="-122"/>
                <a:ea typeface="黑体" panose="02010609060101010101" charset="-122"/>
              </a:rPr>
              <a:t>针对测试集，</a:t>
            </a:r>
            <a:r>
              <a:rPr lang="en-US" altLang="zh-CN" sz="1600" dirty="0">
                <a:latin typeface="黑体" panose="02010609060101010101" charset="-122"/>
                <a:ea typeface="黑体" panose="02010609060101010101" charset="-122"/>
              </a:rPr>
              <a:t>HR@K</a:t>
            </a:r>
            <a:r>
              <a:rPr lang="zh-CN" altLang="en-US" sz="1600" dirty="0">
                <a:latin typeface="黑体" panose="02010609060101010101" charset="-122"/>
                <a:ea typeface="黑体" panose="02010609060101010101" charset="-122"/>
              </a:rPr>
              <a:t>的计算过程：</a:t>
            </a:r>
            <a:endParaRPr lang="zh-CN" altLang="en-US" sz="1600" dirty="0">
              <a:latin typeface="黑体" panose="02010609060101010101" charset="-122"/>
              <a:ea typeface="黑体" panose="02010609060101010101" charset="-122"/>
            </a:endParaRPr>
          </a:p>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1</a:t>
            </a:r>
            <a:r>
              <a:rPr lang="zh-CN" altLang="en-US" sz="1600" dirty="0">
                <a:latin typeface="黑体" panose="02010609060101010101" charset="-122"/>
                <a:ea typeface="黑体" panose="02010609060101010101" charset="-122"/>
              </a:rPr>
              <a:t>）为每个用户构造一个长度为</a:t>
            </a:r>
            <a:r>
              <a:rPr lang="en-US" altLang="zh-CN" sz="1600" dirty="0">
                <a:latin typeface="黑体" panose="02010609060101010101" charset="-122"/>
                <a:ea typeface="黑体" panose="02010609060101010101" charset="-122"/>
              </a:rPr>
              <a:t>K</a:t>
            </a:r>
            <a:r>
              <a:rPr lang="zh-CN" altLang="en-US" sz="1600" dirty="0">
                <a:solidFill>
                  <a:srgbClr val="0000FF"/>
                </a:solidFill>
                <a:latin typeface="黑体" panose="02010609060101010101" charset="-122"/>
                <a:ea typeface="黑体" panose="02010609060101010101" charset="-122"/>
              </a:rPr>
              <a:t>推荐列</a:t>
            </a:r>
            <a:r>
              <a:rPr lang="zh-CN" altLang="en-US" sz="1600" dirty="0">
                <a:latin typeface="黑体" panose="02010609060101010101" charset="-122"/>
                <a:ea typeface="黑体" panose="02010609060101010101" charset="-122"/>
              </a:rPr>
              <a:t>表（</a:t>
            </a:r>
            <a:r>
              <a:rPr lang="zh-CN" altLang="en-US" sz="1600" u="sng" dirty="0">
                <a:latin typeface="黑体" panose="02010609060101010101" charset="-122"/>
                <a:ea typeface="黑体" panose="02010609060101010101" charset="-122"/>
              </a:rPr>
              <a:t>如何构造推荐列表见后面</a:t>
            </a:r>
            <a:r>
              <a:rPr lang="zh-CN" altLang="en-US" sz="1600" dirty="0">
                <a:latin typeface="黑体" panose="02010609060101010101" charset="-122"/>
                <a:ea typeface="黑体" panose="02010609060101010101" charset="-122"/>
              </a:rPr>
              <a:t>）；</a:t>
            </a:r>
            <a:endParaRPr lang="zh-CN" altLang="en-US" sz="1600" dirty="0">
              <a:latin typeface="黑体" panose="02010609060101010101" charset="-122"/>
              <a:ea typeface="黑体" panose="02010609060101010101" charset="-122"/>
            </a:endParaRPr>
          </a:p>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2</a:t>
            </a:r>
            <a:r>
              <a:rPr lang="zh-CN" altLang="en-US" sz="1600" dirty="0">
                <a:latin typeface="黑体" panose="02010609060101010101" charset="-122"/>
                <a:ea typeface="黑体" panose="02010609060101010101" charset="-122"/>
              </a:rPr>
              <a:t>）查看测试集中用户</a:t>
            </a:r>
            <a:r>
              <a:rPr lang="en-US" altLang="zh-CN" sz="1600" dirty="0">
                <a:latin typeface="黑体" panose="02010609060101010101" charset="-122"/>
                <a:ea typeface="黑体" panose="02010609060101010101" charset="-122"/>
              </a:rPr>
              <a:t>i</a:t>
            </a:r>
            <a:r>
              <a:rPr lang="zh-CN" altLang="en-US" sz="1600" dirty="0">
                <a:latin typeface="黑体" panose="02010609060101010101" charset="-122"/>
                <a:ea typeface="黑体" panose="02010609060101010101" charset="-122"/>
              </a:rPr>
              <a:t>的交互正样本（如点击），是否在这个推荐列表中，如果在</a:t>
            </a:r>
            <a:r>
              <a:rPr lang="en-US" altLang="zh-CN" sz="1600" dirty="0">
                <a:latin typeface="黑体" panose="02010609060101010101" charset="-122"/>
                <a:ea typeface="黑体" panose="02010609060101010101" charset="-122"/>
              </a:rPr>
              <a:t>hit(i</a:t>
            </a:r>
            <a:r>
              <a:rPr lang="zh-CN" altLang="en-US" sz="1600" dirty="0">
                <a:latin typeface="黑体" panose="02010609060101010101" charset="-122"/>
                <a:ea typeface="黑体" panose="02010609060101010101" charset="-122"/>
              </a:rPr>
              <a:t>）记为</a:t>
            </a:r>
            <a:r>
              <a:rPr lang="en-US" altLang="zh-CN" sz="1600" dirty="0">
                <a:latin typeface="黑体" panose="02010609060101010101" charset="-122"/>
                <a:ea typeface="黑体" panose="02010609060101010101" charset="-122"/>
              </a:rPr>
              <a:t>1</a:t>
            </a:r>
            <a:r>
              <a:rPr lang="zh-CN" altLang="en-US" sz="1600" dirty="0">
                <a:latin typeface="黑体" panose="02010609060101010101" charset="-122"/>
                <a:ea typeface="黑体" panose="02010609060101010101" charset="-122"/>
              </a:rPr>
              <a:t>，否则记为</a:t>
            </a:r>
            <a:r>
              <a:rPr lang="en-US" altLang="zh-CN" sz="1600" dirty="0">
                <a:latin typeface="黑体" panose="02010609060101010101" charset="-122"/>
                <a:ea typeface="黑体" panose="02010609060101010101" charset="-122"/>
              </a:rPr>
              <a:t>0</a:t>
            </a:r>
            <a:r>
              <a:rPr lang="zh-CN" altLang="en-US" sz="1600" dirty="0">
                <a:latin typeface="黑体" panose="02010609060101010101" charset="-122"/>
                <a:ea typeface="黑体" panose="02010609060101010101" charset="-122"/>
              </a:rPr>
              <a:t>；</a:t>
            </a:r>
            <a:endParaRPr lang="zh-CN" altLang="en-US" sz="1600" dirty="0">
              <a:latin typeface="黑体" panose="02010609060101010101" charset="-122"/>
              <a:ea typeface="黑体" panose="02010609060101010101" charset="-122"/>
            </a:endParaRPr>
          </a:p>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3</a:t>
            </a:r>
            <a:r>
              <a:rPr lang="zh-CN" altLang="en-US" sz="1600" dirty="0">
                <a:latin typeface="黑体" panose="02010609060101010101" charset="-122"/>
                <a:ea typeface="黑体" panose="02010609060101010101" charset="-122"/>
              </a:rPr>
              <a:t>）针对所有用户，循环操作步骤（</a:t>
            </a:r>
            <a:r>
              <a:rPr lang="en-US" altLang="zh-CN" sz="1600" dirty="0">
                <a:latin typeface="黑体" panose="02010609060101010101" charset="-122"/>
                <a:ea typeface="黑体" panose="02010609060101010101" charset="-122"/>
              </a:rPr>
              <a:t>2</a:t>
            </a:r>
            <a:r>
              <a:rPr lang="zh-CN" altLang="en-US" sz="1600" dirty="0">
                <a:latin typeface="黑体" panose="02010609060101010101" charset="-122"/>
                <a:ea typeface="黑体" panose="02010609060101010101" charset="-122"/>
              </a:rPr>
              <a:t>），将命中数累加后除以用户总数，得到</a:t>
            </a:r>
            <a:r>
              <a:rPr lang="en-US" altLang="zh-CN" sz="1600" dirty="0">
                <a:latin typeface="黑体" panose="02010609060101010101" charset="-122"/>
                <a:ea typeface="黑体" panose="02010609060101010101" charset="-122"/>
              </a:rPr>
              <a:t>HR@K</a:t>
            </a:r>
            <a:r>
              <a:rPr lang="zh-CN" altLang="en-US" sz="1600" dirty="0">
                <a:latin typeface="黑体" panose="02010609060101010101" charset="-122"/>
                <a:ea typeface="黑体" panose="02010609060101010101" charset="-122"/>
              </a:rPr>
              <a:t>。</a:t>
            </a:r>
            <a:endParaRPr lang="zh-CN" altLang="en-US" sz="1600" dirty="0">
              <a:latin typeface="黑体" panose="02010609060101010101" charset="-122"/>
              <a:ea typeface="黑体" panose="02010609060101010101" charset="-122"/>
            </a:endParaRPr>
          </a:p>
          <a:p>
            <a:pPr>
              <a:lnSpc>
                <a:spcPct val="150000"/>
              </a:lnSpc>
            </a:pPr>
            <a:endParaRPr lang="zh-CN" altLang="en-US" sz="1600" dirty="0">
              <a:latin typeface="黑体" panose="02010609060101010101" charset="-122"/>
              <a:ea typeface="黑体" panose="02010609060101010101" charset="-122"/>
            </a:endParaRPr>
          </a:p>
          <a:p>
            <a:pPr>
              <a:lnSpc>
                <a:spcPct val="150000"/>
              </a:lnSpc>
            </a:pPr>
            <a:r>
              <a:rPr lang="zh-CN" altLang="en-US" sz="1600" dirty="0">
                <a:solidFill>
                  <a:srgbClr val="0000FF"/>
                </a:solidFill>
                <a:latin typeface="黑体" panose="02010609060101010101" charset="-122"/>
                <a:ea typeface="黑体" panose="02010609060101010101" charset="-122"/>
              </a:rPr>
              <a:t>推荐列表</a:t>
            </a:r>
            <a:r>
              <a:rPr lang="zh-CN" altLang="en-US" sz="1600" dirty="0">
                <a:latin typeface="黑体" panose="02010609060101010101" charset="-122"/>
                <a:ea typeface="黑体" panose="02010609060101010101" charset="-122"/>
              </a:rPr>
              <a:t>构造过程：</a:t>
            </a:r>
            <a:endParaRPr lang="zh-CN" altLang="en-US" sz="1600" dirty="0">
              <a:latin typeface="黑体" panose="02010609060101010101" charset="-122"/>
              <a:ea typeface="黑体" panose="02010609060101010101" charset="-122"/>
            </a:endParaRPr>
          </a:p>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1</a:t>
            </a:r>
            <a:r>
              <a:rPr lang="zh-CN" altLang="en-US" sz="1600" dirty="0">
                <a:latin typeface="黑体" panose="02010609060101010101" charset="-122"/>
                <a:ea typeface="黑体" panose="02010609060101010101" charset="-122"/>
              </a:rPr>
              <a:t>）首先，看一个</a:t>
            </a:r>
            <a:r>
              <a:rPr lang="zh-CN" altLang="en-US" sz="1600" dirty="0">
                <a:solidFill>
                  <a:srgbClr val="0000FF"/>
                </a:solidFill>
                <a:latin typeface="黑体" panose="02010609060101010101" charset="-122"/>
                <a:ea typeface="黑体" panose="02010609060101010101" charset="-122"/>
              </a:rPr>
              <a:t>候选集列表</a:t>
            </a:r>
            <a:r>
              <a:rPr lang="zh-CN" altLang="en-US" sz="1600" dirty="0">
                <a:latin typeface="黑体" panose="02010609060101010101" charset="-122"/>
                <a:ea typeface="黑体" panose="02010609060101010101" charset="-122"/>
              </a:rPr>
              <a:t>的概念（是长度为</a:t>
            </a:r>
            <a:r>
              <a:rPr lang="en-US" altLang="zh-CN" sz="1600" dirty="0">
                <a:latin typeface="黑体" panose="02010609060101010101" charset="-122"/>
                <a:ea typeface="黑体" panose="02010609060101010101" charset="-122"/>
              </a:rPr>
              <a:t>K</a:t>
            </a:r>
            <a:r>
              <a:rPr lang="zh-CN" altLang="en-US" sz="1600" dirty="0">
                <a:latin typeface="黑体" panose="02010609060101010101" charset="-122"/>
                <a:ea typeface="黑体" panose="02010609060101010101" charset="-122"/>
              </a:rPr>
              <a:t>的</a:t>
            </a:r>
            <a:r>
              <a:rPr lang="zh-CN" altLang="en-US" sz="1600" dirty="0">
                <a:solidFill>
                  <a:srgbClr val="0000FF"/>
                </a:solidFill>
                <a:latin typeface="黑体" panose="02010609060101010101" charset="-122"/>
                <a:ea typeface="黑体" panose="02010609060101010101" charset="-122"/>
              </a:rPr>
              <a:t>推荐列表</a:t>
            </a:r>
            <a:r>
              <a:rPr lang="zh-CN" altLang="en-US" sz="1600" dirty="0">
                <a:latin typeface="黑体" panose="02010609060101010101" charset="-122"/>
                <a:ea typeface="黑体" panose="02010609060101010101" charset="-122"/>
              </a:rPr>
              <a:t>来源）。对每一个用户，我们随机选择一个他交互过的物品作为正样本，再随机采样一定数量的负样本（通常取</a:t>
            </a:r>
            <a:r>
              <a:rPr lang="en-US" altLang="zh-CN" sz="1600" dirty="0">
                <a:latin typeface="黑体" panose="02010609060101010101" charset="-122"/>
                <a:ea typeface="黑体" panose="02010609060101010101" charset="-122"/>
              </a:rPr>
              <a:t>99</a:t>
            </a:r>
            <a:r>
              <a:rPr lang="zh-CN" altLang="en-US" sz="1600" dirty="0">
                <a:latin typeface="黑体" panose="02010609060101010101" charset="-122"/>
                <a:ea typeface="黑体" panose="02010609060101010101" charset="-122"/>
              </a:rPr>
              <a:t>个，也可以取其他数量），</a:t>
            </a:r>
            <a:r>
              <a:rPr lang="zh-CN" altLang="en-US" sz="1600" dirty="0">
                <a:solidFill>
                  <a:srgbClr val="0000FF"/>
                </a:solidFill>
                <a:latin typeface="黑体" panose="02010609060101010101" charset="-122"/>
                <a:ea typeface="黑体" panose="02010609060101010101" charset="-122"/>
              </a:rPr>
              <a:t>构成长度为</a:t>
            </a:r>
            <a:r>
              <a:rPr lang="en-US" altLang="zh-CN" sz="1600" dirty="0">
                <a:solidFill>
                  <a:srgbClr val="0000FF"/>
                </a:solidFill>
                <a:latin typeface="黑体" panose="02010609060101010101" charset="-122"/>
                <a:ea typeface="黑体" panose="02010609060101010101" charset="-122"/>
              </a:rPr>
              <a:t>100</a:t>
            </a:r>
            <a:r>
              <a:rPr lang="zh-CN" altLang="en-US" sz="1600" dirty="0">
                <a:solidFill>
                  <a:srgbClr val="0000FF"/>
                </a:solidFill>
                <a:latin typeface="黑体" panose="02010609060101010101" charset="-122"/>
                <a:ea typeface="黑体" panose="02010609060101010101" charset="-122"/>
              </a:rPr>
              <a:t>的候选集列表</a:t>
            </a:r>
            <a:r>
              <a:rPr lang="zh-CN" altLang="en-US" sz="1600" dirty="0">
                <a:latin typeface="黑体" panose="02010609060101010101" charset="-122"/>
                <a:ea typeface="黑体" panose="02010609060101010101" charset="-122"/>
              </a:rPr>
              <a:t>。</a:t>
            </a:r>
            <a:endParaRPr lang="zh-CN" altLang="en-US" sz="1600" dirty="0">
              <a:latin typeface="黑体" panose="02010609060101010101" charset="-122"/>
              <a:ea typeface="黑体" panose="02010609060101010101" charset="-122"/>
            </a:endParaRPr>
          </a:p>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2</a:t>
            </a:r>
            <a:r>
              <a:rPr lang="zh-CN" altLang="en-US" sz="1600" dirty="0">
                <a:latin typeface="黑体" panose="02010609060101010101" charset="-122"/>
                <a:ea typeface="黑体" panose="02010609060101010101" charset="-122"/>
              </a:rPr>
              <a:t>）然后，利用我们的算法对候选集列表中所有的物品进行评分排序，再根据“</a:t>
            </a:r>
            <a:r>
              <a:rPr lang="en-US" altLang="zh-CN" sz="1600" dirty="0">
                <a:latin typeface="黑体" panose="02010609060101010101" charset="-122"/>
                <a:ea typeface="黑体" panose="02010609060101010101" charset="-122"/>
              </a:rPr>
              <a:t>K</a:t>
            </a:r>
            <a:r>
              <a:rPr lang="zh-CN" altLang="en-US" sz="1600" dirty="0">
                <a:latin typeface="黑体" panose="02010609060101010101" charset="-122"/>
                <a:ea typeface="黑体" panose="02010609060101010101" charset="-122"/>
              </a:rPr>
              <a:t>”的大小，截取前</a:t>
            </a:r>
            <a:r>
              <a:rPr lang="en-US" altLang="zh-CN" sz="1600" dirty="0">
                <a:latin typeface="黑体" panose="02010609060101010101" charset="-122"/>
                <a:ea typeface="黑体" panose="02010609060101010101" charset="-122"/>
              </a:rPr>
              <a:t>K</a:t>
            </a:r>
            <a:r>
              <a:rPr lang="zh-CN" altLang="en-US" sz="1600" dirty="0">
                <a:latin typeface="黑体" panose="02010609060101010101" charset="-122"/>
                <a:ea typeface="黑体" panose="02010609060101010101" charset="-122"/>
              </a:rPr>
              <a:t>个物品生成</a:t>
            </a:r>
            <a:r>
              <a:rPr lang="zh-CN" altLang="en-US" sz="1600" dirty="0">
                <a:solidFill>
                  <a:srgbClr val="0000FF"/>
                </a:solidFill>
                <a:latin typeface="黑体" panose="02010609060101010101" charset="-122"/>
                <a:ea typeface="黑体" panose="02010609060101010101" charset="-122"/>
              </a:rPr>
              <a:t>推荐列表</a:t>
            </a:r>
            <a:r>
              <a:rPr lang="zh-CN" altLang="en-US" sz="1600" dirty="0">
                <a:latin typeface="黑体" panose="02010609060101010101" charset="-122"/>
                <a:ea typeface="黑体" panose="02010609060101010101" charset="-122"/>
              </a:rPr>
              <a:t>，呈现给用户。如果</a:t>
            </a:r>
            <a:r>
              <a:rPr lang="zh-CN" altLang="en-US" sz="1600" dirty="0">
                <a:latin typeface="黑体" panose="02010609060101010101" charset="-122"/>
                <a:ea typeface="黑体" panose="02010609060101010101" charset="-122"/>
              </a:rPr>
              <a:t>我们随机选择的正样本排在</a:t>
            </a:r>
            <a:r>
              <a:rPr lang="en-US" altLang="zh-CN" sz="1600" dirty="0">
                <a:latin typeface="黑体" panose="02010609060101010101" charset="-122"/>
                <a:ea typeface="黑体" panose="02010609060101010101" charset="-122"/>
              </a:rPr>
              <a:t>TOP K</a:t>
            </a:r>
            <a:r>
              <a:rPr lang="zh-CN" altLang="en-US" sz="1600" dirty="0">
                <a:latin typeface="黑体" panose="02010609060101010101" charset="-122"/>
                <a:ea typeface="黑体" panose="02010609060101010101" charset="-122"/>
              </a:rPr>
              <a:t>里面，则</a:t>
            </a:r>
            <a:r>
              <a:rPr lang="zh-CN" altLang="en-US" sz="1600" dirty="0">
                <a:solidFill>
                  <a:srgbClr val="0000FF"/>
                </a:solidFill>
                <a:latin typeface="黑体" panose="02010609060101010101" charset="-122"/>
                <a:ea typeface="黑体" panose="02010609060101010101" charset="-122"/>
              </a:rPr>
              <a:t>证明我们的算法能推荐出用户喜欢的物品，</a:t>
            </a:r>
            <a:r>
              <a:rPr lang="en-US" altLang="zh-CN" sz="1600" dirty="0">
                <a:solidFill>
                  <a:srgbClr val="0000FF"/>
                </a:solidFill>
                <a:latin typeface="黑体" panose="02010609060101010101" charset="-122"/>
                <a:ea typeface="黑体" panose="02010609060101010101" charset="-122"/>
              </a:rPr>
              <a:t> hits(</a:t>
            </a:r>
            <a:r>
              <a:rPr lang="en-US" altLang="zh-CN" sz="1600" dirty="0" err="1">
                <a:solidFill>
                  <a:srgbClr val="0000FF"/>
                </a:solidFill>
                <a:latin typeface="黑体" panose="02010609060101010101" charset="-122"/>
                <a:ea typeface="黑体" panose="02010609060101010101" charset="-122"/>
              </a:rPr>
              <a:t>i</a:t>
            </a:r>
            <a:r>
              <a:rPr lang="en-US" altLang="zh-CN" sz="1600" dirty="0">
                <a:solidFill>
                  <a:srgbClr val="0000FF"/>
                </a:solidFill>
                <a:latin typeface="黑体" panose="02010609060101010101" charset="-122"/>
                <a:ea typeface="黑体" panose="02010609060101010101" charset="-122"/>
              </a:rPr>
              <a:t>)=1</a:t>
            </a:r>
            <a:r>
              <a:rPr lang="zh-CN" altLang="en-US" sz="1600" dirty="0">
                <a:solidFill>
                  <a:srgbClr val="0000FF"/>
                </a:solidFill>
                <a:latin typeface="黑体" panose="02010609060101010101" charset="-122"/>
                <a:ea typeface="黑体" panose="02010609060101010101" charset="-122"/>
              </a:rPr>
              <a:t>，否则</a:t>
            </a:r>
            <a:r>
              <a:rPr lang="en-US" altLang="zh-CN" sz="1600" dirty="0">
                <a:solidFill>
                  <a:srgbClr val="0000FF"/>
                </a:solidFill>
                <a:latin typeface="黑体" panose="02010609060101010101" charset="-122"/>
                <a:ea typeface="黑体" panose="02010609060101010101" charset="-122"/>
              </a:rPr>
              <a:t>hits(</a:t>
            </a:r>
            <a:r>
              <a:rPr lang="en-US" altLang="zh-CN" sz="1600" dirty="0" err="1">
                <a:solidFill>
                  <a:srgbClr val="0000FF"/>
                </a:solidFill>
                <a:latin typeface="黑体" panose="02010609060101010101" charset="-122"/>
                <a:ea typeface="黑体" panose="02010609060101010101" charset="-122"/>
              </a:rPr>
              <a:t>i</a:t>
            </a:r>
            <a:r>
              <a:rPr lang="en-US" altLang="zh-CN" sz="1600" dirty="0">
                <a:solidFill>
                  <a:srgbClr val="0000FF"/>
                </a:solidFill>
                <a:latin typeface="黑体" panose="02010609060101010101" charset="-122"/>
                <a:ea typeface="黑体" panose="02010609060101010101" charset="-122"/>
              </a:rPr>
              <a:t>)=0</a:t>
            </a:r>
            <a:r>
              <a:rPr lang="zh-CN" altLang="en-US" sz="1600" dirty="0">
                <a:latin typeface="黑体" panose="02010609060101010101" charset="-122"/>
                <a:ea typeface="黑体" panose="02010609060101010101" charset="-122"/>
              </a:rPr>
              <a:t>。</a:t>
            </a:r>
            <a:endParaRPr lang="en-US" altLang="zh-CN" sz="1600" dirty="0">
              <a:latin typeface="黑体" panose="02010609060101010101" charset="-122"/>
              <a:ea typeface="黑体" panose="02010609060101010101" charset="-122"/>
            </a:endParaRPr>
          </a:p>
          <a:p>
            <a:pPr>
              <a:lnSpc>
                <a:spcPct val="150000"/>
              </a:lnSpc>
            </a:pPr>
            <a:r>
              <a:rPr lang="en-US" sz="1600" dirty="0">
                <a:latin typeface="黑体" panose="02010609060101010101" charset="-122"/>
                <a:ea typeface="黑体" panose="02010609060101010101" charset="-122"/>
              </a:rPr>
              <a:t>K</a:t>
            </a:r>
            <a:r>
              <a:rPr lang="zh-CN" altLang="en-US" sz="1600" dirty="0">
                <a:latin typeface="黑体" panose="02010609060101010101" charset="-122"/>
                <a:ea typeface="黑体" panose="02010609060101010101" charset="-122"/>
              </a:rPr>
              <a:t>是一个超参，有</a:t>
            </a:r>
            <a:r>
              <a:rPr lang="en-US" altLang="zh-CN" sz="1600" dirty="0">
                <a:latin typeface="黑体" panose="02010609060101010101" charset="-122"/>
                <a:ea typeface="黑体" panose="02010609060101010101" charset="-122"/>
              </a:rPr>
              <a:t>HR@5,HR@10,HR@20</a:t>
            </a:r>
            <a:r>
              <a:rPr lang="zh-CN" altLang="en-US" sz="1600" dirty="0">
                <a:latin typeface="黑体" panose="02010609060101010101" charset="-122"/>
                <a:ea typeface="黑体" panose="02010609060101010101" charset="-122"/>
              </a:rPr>
              <a:t>评测指标。</a:t>
            </a:r>
            <a:endParaRPr lang="zh-CN" altLang="en-US" sz="1600" dirty="0">
              <a:latin typeface="黑体" panose="02010609060101010101" charset="-122"/>
              <a:ea typeface="黑体" panose="02010609060101010101" charset="-122"/>
            </a:endParaRPr>
          </a:p>
        </p:txBody>
      </p:sp>
      <p:sp>
        <p:nvSpPr>
          <p:cNvPr id="5" name="标题 4"/>
          <p:cNvSpPr>
            <a:spLocks noGrp="1"/>
          </p:cNvSpPr>
          <p:nvPr>
            <p:ph type="title"/>
          </p:nvPr>
        </p:nvSpPr>
        <p:spPr>
          <a:xfrm>
            <a:off x="962527" y="167488"/>
            <a:ext cx="7603960" cy="786149"/>
          </a:xfrm>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155065"/>
            <a:ext cx="10972800" cy="4566920"/>
          </a:xfrm>
        </p:spPr>
        <p:txBody>
          <a:bodyPr>
            <a:normAutofit/>
          </a:bodyPr>
          <a:lstStyle/>
          <a:p>
            <a:pPr>
              <a:lnSpc>
                <a:spcPct val="150000"/>
              </a:lnSpc>
            </a:pPr>
            <a:r>
              <a:rPr lang="en-US" altLang="zh-CN" sz="1800" b="0" dirty="0">
                <a:solidFill>
                  <a:srgbClr val="0000FF"/>
                </a:solidFill>
                <a:latin typeface="Times New Roman" panose="02020603050405020304" pitchFamily="18" charset="0"/>
                <a:ea typeface="黑体" panose="02010609060101010101" charset="-122"/>
                <a:cs typeface="Times New Roman" panose="02020603050405020304" pitchFamily="18" charset="0"/>
              </a:rPr>
              <a:t>NDCG(Normalized Discounted </a:t>
            </a:r>
            <a:r>
              <a:rPr lang="en-US" altLang="zh-CN" sz="1800" b="0" dirty="0" err="1">
                <a:solidFill>
                  <a:srgbClr val="0000FF"/>
                </a:solidFill>
                <a:latin typeface="Times New Roman" panose="02020603050405020304" pitchFamily="18" charset="0"/>
                <a:ea typeface="黑体" panose="02010609060101010101" charset="-122"/>
                <a:cs typeface="Times New Roman" panose="02020603050405020304" pitchFamily="18" charset="0"/>
              </a:rPr>
              <a:t>Cummulatie</a:t>
            </a:r>
            <a:r>
              <a:rPr lang="en-US" altLang="zh-CN" sz="1800" b="0" dirty="0">
                <a:solidFill>
                  <a:srgbClr val="0000FF"/>
                </a:solidFill>
                <a:latin typeface="Times New Roman" panose="02020603050405020304" pitchFamily="18" charset="0"/>
                <a:ea typeface="黑体" panose="02010609060101010101" charset="-122"/>
                <a:cs typeface="Times New Roman" panose="02020603050405020304" pitchFamily="18" charset="0"/>
              </a:rPr>
              <a:t> Gain)</a:t>
            </a:r>
            <a:r>
              <a:rPr lang="zh-CN" altLang="en-US" sz="1800" b="0" dirty="0">
                <a:latin typeface="Times New Roman" panose="02020603050405020304" pitchFamily="18" charset="0"/>
                <a:ea typeface="黑体" panose="02010609060101010101" charset="-122"/>
                <a:cs typeface="Times New Roman" panose="02020603050405020304" pitchFamily="18" charset="0"/>
              </a:rPr>
              <a:t>：是</a:t>
            </a:r>
            <a:r>
              <a:rPr lang="en-US" altLang="zh-CN" sz="1800" b="0" dirty="0">
                <a:latin typeface="Times New Roman" panose="02020603050405020304" pitchFamily="18" charset="0"/>
                <a:ea typeface="黑体" panose="02010609060101010101" charset="-122"/>
                <a:cs typeface="Times New Roman" panose="02020603050405020304" pitchFamily="18" charset="0"/>
              </a:rPr>
              <a:t>TOP-K</a:t>
            </a:r>
            <a:r>
              <a:rPr lang="zh-CN" altLang="en-US" sz="1800" b="0" dirty="0">
                <a:latin typeface="Times New Roman" panose="02020603050405020304" pitchFamily="18" charset="0"/>
                <a:ea typeface="黑体" panose="02010609060101010101" charset="-122"/>
                <a:cs typeface="Times New Roman" panose="02020603050405020304" pitchFamily="18" charset="0"/>
              </a:rPr>
              <a:t>推荐中的</a:t>
            </a:r>
            <a:r>
              <a:rPr lang="zh-CN" altLang="en-US" sz="1800" b="0" dirty="0">
                <a:solidFill>
                  <a:srgbClr val="0000FF"/>
                </a:solidFill>
                <a:latin typeface="Times New Roman" panose="02020603050405020304" pitchFamily="18" charset="0"/>
                <a:ea typeface="黑体" panose="02010609060101010101" charset="-122"/>
                <a:cs typeface="Times New Roman" panose="02020603050405020304" pitchFamily="18" charset="0"/>
              </a:rPr>
              <a:t>另外一个重要评测指标</a:t>
            </a:r>
            <a:r>
              <a:rPr lang="zh-CN" altLang="en-US" sz="1800" b="0" dirty="0">
                <a:latin typeface="Times New Roman" panose="02020603050405020304" pitchFamily="18" charset="0"/>
                <a:ea typeface="黑体" panose="02010609060101010101" charset="-122"/>
                <a:cs typeface="Times New Roman" panose="02020603050405020304" pitchFamily="18" charset="0"/>
              </a:rPr>
              <a:t>，它比之前的</a:t>
            </a:r>
            <a:r>
              <a:rPr lang="en-US" altLang="zh-CN" sz="1800" b="0" dirty="0">
                <a:latin typeface="Times New Roman" panose="02020603050405020304" pitchFamily="18" charset="0"/>
                <a:ea typeface="黑体" panose="02010609060101010101" charset="-122"/>
                <a:cs typeface="Times New Roman" panose="02020603050405020304" pitchFamily="18" charset="0"/>
              </a:rPr>
              <a:t>HR</a:t>
            </a:r>
            <a:r>
              <a:rPr lang="zh-CN" altLang="en-US" sz="1800" b="0" dirty="0">
                <a:latin typeface="Times New Roman" panose="02020603050405020304" pitchFamily="18" charset="0"/>
                <a:ea typeface="黑体" panose="02010609060101010101" charset="-122"/>
                <a:cs typeface="Times New Roman" panose="02020603050405020304" pitchFamily="18" charset="0"/>
              </a:rPr>
              <a:t>考虑的更多，强调用户喜欢的物品不仅要存在与</a:t>
            </a:r>
            <a:r>
              <a:rPr lang="en-US" altLang="zh-CN" sz="1800" b="0" dirty="0">
                <a:latin typeface="Times New Roman" panose="02020603050405020304" pitchFamily="18" charset="0"/>
                <a:ea typeface="黑体" panose="02010609060101010101" charset="-122"/>
                <a:cs typeface="Times New Roman" panose="02020603050405020304" pitchFamily="18" charset="0"/>
              </a:rPr>
              <a:t>TOP-K</a:t>
            </a:r>
            <a:r>
              <a:rPr lang="zh-CN" altLang="en-US" sz="1800" b="0" dirty="0">
                <a:latin typeface="Times New Roman" panose="02020603050405020304" pitchFamily="18" charset="0"/>
                <a:ea typeface="黑体" panose="02010609060101010101" charset="-122"/>
                <a:cs typeface="Times New Roman" panose="02020603050405020304" pitchFamily="18" charset="0"/>
              </a:rPr>
              <a:t>推荐列表</a:t>
            </a:r>
            <a:r>
              <a:rPr lang="zh-CN" altLang="en-US" sz="1800" b="0" dirty="0">
                <a:latin typeface="Times New Roman" panose="02020603050405020304" pitchFamily="18" charset="0"/>
                <a:ea typeface="黑体" panose="02010609060101010101" charset="-122"/>
                <a:cs typeface="Times New Roman" panose="02020603050405020304" pitchFamily="18" charset="0"/>
              </a:rPr>
              <a:t>，而且要排名靠前，即强调“</a:t>
            </a:r>
            <a:r>
              <a:rPr lang="zh-CN" altLang="en-US" sz="1800" b="0" dirty="0">
                <a:solidFill>
                  <a:srgbClr val="0000FF"/>
                </a:solidFill>
                <a:latin typeface="Times New Roman" panose="02020603050405020304" pitchFamily="18" charset="0"/>
                <a:ea typeface="黑体" panose="02010609060101010101" charset="-122"/>
                <a:cs typeface="Times New Roman" panose="02020603050405020304" pitchFamily="18" charset="0"/>
              </a:rPr>
              <a:t>顺序性</a:t>
            </a:r>
            <a:r>
              <a:rPr lang="zh-CN" altLang="en-US" sz="1800" b="0" dirty="0">
                <a:latin typeface="Times New Roman" panose="02020603050405020304" pitchFamily="18" charset="0"/>
                <a:ea typeface="黑体" panose="02010609060101010101" charset="-122"/>
                <a:cs typeface="Times New Roman" panose="02020603050405020304" pitchFamily="18" charset="0"/>
              </a:rPr>
              <a:t>”。</a:t>
            </a:r>
            <a:endParaRPr lang="en-US" altLang="zh-CN" sz="1800" b="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800" dirty="0">
                <a:latin typeface="Times New Roman" panose="02020603050405020304" pitchFamily="18" charset="0"/>
                <a:ea typeface="黑体" panose="02010609060101010101" charset="-122"/>
                <a:cs typeface="Times New Roman" panose="02020603050405020304" pitchFamily="18" charset="0"/>
              </a:rPr>
              <a:t>要理解</a:t>
            </a:r>
            <a:r>
              <a:rPr lang="en-US" altLang="zh-CN" sz="1800" dirty="0">
                <a:latin typeface="Times New Roman" panose="02020603050405020304" pitchFamily="18" charset="0"/>
                <a:ea typeface="黑体" panose="02010609060101010101" charset="-122"/>
                <a:cs typeface="Times New Roman" panose="02020603050405020304" pitchFamily="18" charset="0"/>
              </a:rPr>
              <a:t>NDCG</a:t>
            </a:r>
            <a:r>
              <a:rPr lang="zh-CN" altLang="en-US" sz="1800" dirty="0">
                <a:latin typeface="Times New Roman" panose="02020603050405020304" pitchFamily="18" charset="0"/>
                <a:ea typeface="黑体" panose="02010609060101010101" charset="-122"/>
                <a:cs typeface="Times New Roman" panose="02020603050405020304" pitchFamily="18" charset="0"/>
              </a:rPr>
              <a:t>，首先来看后两个字母</a:t>
            </a:r>
            <a:r>
              <a:rPr lang="en-US" altLang="zh-CN" sz="1800" dirty="0">
                <a:latin typeface="Times New Roman" panose="02020603050405020304" pitchFamily="18" charset="0"/>
                <a:ea typeface="黑体" panose="02010609060101010101" charset="-122"/>
                <a:cs typeface="Times New Roman" panose="02020603050405020304" pitchFamily="18" charset="0"/>
              </a:rPr>
              <a:t>CG(</a:t>
            </a:r>
            <a:r>
              <a:rPr lang="en-US" altLang="zh-CN" sz="1800" dirty="0" err="1">
                <a:latin typeface="Times New Roman" panose="02020603050405020304" pitchFamily="18" charset="0"/>
                <a:ea typeface="黑体" panose="02010609060101010101" charset="-122"/>
                <a:cs typeface="Times New Roman" panose="02020603050405020304" pitchFamily="18" charset="0"/>
              </a:rPr>
              <a:t>Cummulative</a:t>
            </a:r>
            <a:r>
              <a:rPr lang="en-US" altLang="zh-CN" sz="1800" dirty="0">
                <a:latin typeface="Times New Roman" panose="02020603050405020304" pitchFamily="18" charset="0"/>
                <a:ea typeface="黑体" panose="02010609060101010101" charset="-122"/>
                <a:cs typeface="Times New Roman" panose="02020603050405020304" pitchFamily="18" charset="0"/>
              </a:rPr>
              <a:t> Gain</a:t>
            </a:r>
            <a:r>
              <a:rPr lang="zh-CN" altLang="en-US" sz="1800" dirty="0">
                <a:latin typeface="Times New Roman" panose="02020603050405020304" pitchFamily="18" charset="0"/>
                <a:ea typeface="黑体" panose="02010609060101010101" charset="-122"/>
                <a:cs typeface="Times New Roman" panose="02020603050405020304" pitchFamily="18" charset="0"/>
              </a:rPr>
              <a:t>，累计增益</a:t>
            </a:r>
            <a:r>
              <a:rPr lang="en-US" altLang="zh-CN" sz="1800" dirty="0">
                <a:latin typeface="Times New Roman" panose="02020603050405020304" pitchFamily="18" charset="0"/>
                <a:ea typeface="黑体" panose="02010609060101010101" charset="-122"/>
                <a:cs typeface="Times New Roman" panose="02020603050405020304" pitchFamily="18" charset="0"/>
              </a:rPr>
              <a:t>)</a:t>
            </a:r>
            <a:r>
              <a:rPr lang="zh-CN" altLang="en-US" sz="1800" dirty="0">
                <a:latin typeface="Times New Roman" panose="02020603050405020304" pitchFamily="18" charset="0"/>
                <a:ea typeface="黑体" panose="02010609060101010101" charset="-122"/>
                <a:cs typeface="Times New Roman" panose="02020603050405020304" pitchFamily="18" charset="0"/>
              </a:rPr>
              <a:t>，在推荐系统中，</a:t>
            </a:r>
            <a:r>
              <a:rPr lang="en-US" altLang="zh-CN" sz="1800" dirty="0">
                <a:latin typeface="Times New Roman" panose="02020603050405020304" pitchFamily="18" charset="0"/>
                <a:ea typeface="黑体" panose="02010609060101010101" charset="-122"/>
                <a:cs typeface="Times New Roman" panose="02020603050405020304" pitchFamily="18" charset="0"/>
              </a:rPr>
              <a:t>CG</a:t>
            </a:r>
            <a:r>
              <a:rPr lang="zh-CN" altLang="en-US" sz="1800" dirty="0">
                <a:latin typeface="Times New Roman" panose="02020603050405020304" pitchFamily="18" charset="0"/>
                <a:ea typeface="黑体" panose="02010609060101010101" charset="-122"/>
                <a:cs typeface="Times New Roman" panose="02020603050405020304" pitchFamily="18" charset="0"/>
              </a:rPr>
              <a:t>就是将每个推荐结果</a:t>
            </a:r>
            <a:r>
              <a:rPr lang="zh-CN" altLang="en-US" sz="1800" dirty="0">
                <a:solidFill>
                  <a:srgbClr val="0000FF"/>
                </a:solidFill>
                <a:latin typeface="Times New Roman" panose="02020603050405020304" pitchFamily="18" charset="0"/>
                <a:ea typeface="黑体" panose="02010609060101010101" charset="-122"/>
                <a:cs typeface="Times New Roman" panose="02020603050405020304" pitchFamily="18" charset="0"/>
              </a:rPr>
              <a:t>相关性</a:t>
            </a:r>
            <a:r>
              <a:rPr lang="zh-CN" altLang="en-US" sz="1800" dirty="0">
                <a:latin typeface="Times New Roman" panose="02020603050405020304" pitchFamily="18" charset="0"/>
                <a:ea typeface="黑体" panose="02010609060101010101" charset="-122"/>
                <a:cs typeface="Times New Roman" panose="02020603050405020304" pitchFamily="18" charset="0"/>
              </a:rPr>
              <a:t>的分值累加后作为整个推荐列表的得分。</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800" dirty="0">
                <a:latin typeface="Times New Roman" panose="02020603050405020304" pitchFamily="18" charset="0"/>
                <a:ea typeface="黑体" panose="02010609060101010101" charset="-122"/>
                <a:cs typeface="Times New Roman" panose="02020603050405020304" pitchFamily="18" charset="0"/>
              </a:rPr>
              <a:t>式中</a:t>
            </a:r>
            <a:r>
              <a:rPr lang="zh-CN" altLang="en-US" sz="1800">
                <a:latin typeface="Times New Roman" panose="02020603050405020304" pitchFamily="18" charset="0"/>
                <a:cs typeface="Times New Roman" panose="02020603050405020304" pitchFamily="18" charset="0"/>
                <a:sym typeface="+mn-ea"/>
              </a:rPr>
              <a:t>，</a:t>
            </a:r>
            <a:r>
              <a:rPr lang="en-US" altLang="zh-CN" sz="1800">
                <a:latin typeface="Times New Roman" panose="02020603050405020304" pitchFamily="18" charset="0"/>
                <a:cs typeface="Times New Roman" panose="02020603050405020304" pitchFamily="18" charset="0"/>
                <a:sym typeface="+mn-ea"/>
              </a:rPr>
              <a:t>K</a:t>
            </a:r>
            <a:r>
              <a:rPr lang="zh-CN" altLang="en-US" sz="1800">
                <a:latin typeface="Times New Roman" panose="02020603050405020304" pitchFamily="18" charset="0"/>
                <a:cs typeface="Times New Roman" panose="02020603050405020304" pitchFamily="18" charset="0"/>
                <a:sym typeface="+mn-ea"/>
              </a:rPr>
              <a:t>表示我们推荐列表的大小</a:t>
            </a:r>
            <a:r>
              <a:rPr lang="zh-CN" altLang="en-US" sz="1800" dirty="0">
                <a:latin typeface="Times New Roman" panose="02020603050405020304" pitchFamily="18" charset="0"/>
                <a:ea typeface="黑体" panose="02010609060101010101" charset="-122"/>
                <a:cs typeface="Times New Roman" panose="02020603050405020304" pitchFamily="18" charset="0"/>
              </a:rPr>
              <a:t>，</a:t>
            </a:r>
            <a:r>
              <a:rPr lang="en-US" altLang="zh-CN" sz="1800" dirty="0" err="1">
                <a:solidFill>
                  <a:srgbClr val="0000FF"/>
                </a:solidFill>
                <a:latin typeface="Times New Roman" panose="02020603050405020304" pitchFamily="18" charset="0"/>
                <a:ea typeface="黑体" panose="02010609060101010101" charset="-122"/>
                <a:cs typeface="Times New Roman" panose="02020603050405020304" pitchFamily="18" charset="0"/>
              </a:rPr>
              <a:t>rel_i</a:t>
            </a:r>
            <a:r>
              <a:rPr lang="zh-CN" altLang="en-US" sz="1800" dirty="0">
                <a:solidFill>
                  <a:srgbClr val="0000FF"/>
                </a:solidFill>
                <a:latin typeface="Times New Roman" panose="02020603050405020304" pitchFamily="18" charset="0"/>
                <a:ea typeface="黑体" panose="02010609060101010101" charset="-122"/>
                <a:cs typeface="Times New Roman" panose="02020603050405020304" pitchFamily="18" charset="0"/>
              </a:rPr>
              <a:t>表示</a:t>
            </a:r>
            <a:r>
              <a:rPr lang="zh-CN" altLang="en-US" sz="1800" dirty="0">
                <a:latin typeface="Times New Roman" panose="02020603050405020304" pitchFamily="18" charset="0"/>
                <a:ea typeface="黑体" panose="02010609060101010101" charset="-122"/>
                <a:cs typeface="Times New Roman" panose="02020603050405020304" pitchFamily="18" charset="0"/>
              </a:rPr>
              <a:t>处于位置</a:t>
            </a:r>
            <a:r>
              <a:rPr lang="en-US" altLang="zh-CN" sz="1800" dirty="0" err="1">
                <a:latin typeface="Times New Roman" panose="02020603050405020304" pitchFamily="18" charset="0"/>
                <a:ea typeface="黑体" panose="02010609060101010101" charset="-122"/>
                <a:cs typeface="Times New Roman" panose="02020603050405020304" pitchFamily="18" charset="0"/>
              </a:rPr>
              <a:t>i</a:t>
            </a:r>
            <a:r>
              <a:rPr lang="zh-CN" altLang="en-US" sz="1800" dirty="0">
                <a:latin typeface="Times New Roman" panose="02020603050405020304" pitchFamily="18" charset="0"/>
                <a:ea typeface="黑体" panose="02010609060101010101" charset="-122"/>
                <a:cs typeface="Times New Roman" panose="02020603050405020304" pitchFamily="18" charset="0"/>
              </a:rPr>
              <a:t>的推荐结果的</a:t>
            </a:r>
            <a:r>
              <a:rPr lang="zh-CN" altLang="en-US" sz="1800" dirty="0">
                <a:solidFill>
                  <a:srgbClr val="0000FF"/>
                </a:solidFill>
                <a:latin typeface="Times New Roman" panose="02020603050405020304" pitchFamily="18" charset="0"/>
                <a:ea typeface="黑体" panose="02010609060101010101" charset="-122"/>
                <a:cs typeface="Times New Roman" panose="02020603050405020304" pitchFamily="18" charset="0"/>
              </a:rPr>
              <a:t>相关性</a:t>
            </a:r>
            <a:r>
              <a:rPr lang="zh-CN" altLang="en-US" sz="1800" dirty="0">
                <a:latin typeface="Times New Roman" panose="02020603050405020304" pitchFamily="18" charset="0"/>
                <a:ea typeface="黑体" panose="02010609060101010101" charset="-122"/>
                <a:cs typeface="Times New Roman" panose="02020603050405020304" pitchFamily="18" charset="0"/>
              </a:rPr>
              <a:t>：在显式反馈数据中，相关性指具体的评分值，隐式反馈数据中，由</a:t>
            </a:r>
            <a:r>
              <a:rPr lang="en-US" altLang="zh-CN" sz="1800" dirty="0">
                <a:latin typeface="Times New Roman" panose="02020603050405020304" pitchFamily="18" charset="0"/>
                <a:ea typeface="黑体" panose="02010609060101010101" charset="-122"/>
                <a:cs typeface="Times New Roman" panose="02020603050405020304" pitchFamily="18" charset="0"/>
              </a:rPr>
              <a:t>1</a:t>
            </a:r>
            <a:r>
              <a:rPr lang="zh-CN" altLang="en-US" sz="1800" dirty="0">
                <a:latin typeface="Times New Roman" panose="02020603050405020304" pitchFamily="18" charset="0"/>
                <a:ea typeface="黑体" panose="02010609060101010101" charset="-122"/>
                <a:cs typeface="Times New Roman" panose="02020603050405020304" pitchFamily="18" charset="0"/>
              </a:rPr>
              <a:t>和</a:t>
            </a:r>
            <a:r>
              <a:rPr lang="en-US" altLang="zh-CN" sz="1800" dirty="0">
                <a:latin typeface="Times New Roman" panose="02020603050405020304" pitchFamily="18" charset="0"/>
                <a:ea typeface="黑体" panose="02010609060101010101" charset="-122"/>
                <a:cs typeface="Times New Roman" panose="02020603050405020304" pitchFamily="18" charset="0"/>
              </a:rPr>
              <a:t>0</a:t>
            </a:r>
            <a:r>
              <a:rPr lang="zh-CN" altLang="en-US" sz="1800" dirty="0">
                <a:latin typeface="Times New Roman" panose="02020603050405020304" pitchFamily="18" charset="0"/>
                <a:ea typeface="黑体" panose="02010609060101010101" charset="-122"/>
                <a:cs typeface="Times New Roman" panose="02020603050405020304" pitchFamily="18" charset="0"/>
              </a:rPr>
              <a:t>来表示相关性。</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b="0" dirty="0">
              <a:latin typeface="Times New Roman" panose="02020603050405020304" pitchFamily="18" charset="0"/>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543634" y="3323959"/>
            <a:ext cx="2923809" cy="971429"/>
          </a:xfrm>
          <a:prstGeom prst="rect">
            <a:avLst/>
          </a:prstGeom>
        </p:spPr>
      </p:pic>
      <p:sp>
        <p:nvSpPr>
          <p:cNvPr id="5" name="标题 4"/>
          <p:cNvSpPr>
            <a:spLocks noGrp="1"/>
          </p:cNvSpPr>
          <p:nvPr>
            <p:ph type="title"/>
          </p:nvPr>
        </p:nvSpPr>
        <p:spPr>
          <a:xfrm>
            <a:off x="962527" y="167488"/>
            <a:ext cx="7603960" cy="786149"/>
          </a:xfrm>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rmAutofit/>
          </a:bodyPr>
          <a:lstStyle/>
          <a:p>
            <a:pPr>
              <a:lnSpc>
                <a:spcPct val="150000"/>
              </a:lnSpc>
            </a:pPr>
            <a:r>
              <a:rPr lang="en-US" altLang="zh-CN" sz="1600" dirty="0">
                <a:latin typeface="Times New Roman" panose="02020603050405020304" pitchFamily="18" charset="0"/>
                <a:ea typeface="黑体" panose="02010609060101010101" charset="-122"/>
                <a:cs typeface="Times New Roman" panose="02020603050405020304" pitchFamily="18" charset="0"/>
              </a:rPr>
              <a:t>CG</a:t>
            </a:r>
            <a:r>
              <a:rPr lang="zh-CN" altLang="en-US" sz="1600" dirty="0">
                <a:latin typeface="Times New Roman" panose="02020603050405020304" pitchFamily="18" charset="0"/>
                <a:ea typeface="黑体" panose="02010609060101010101" charset="-122"/>
                <a:cs typeface="Times New Roman" panose="02020603050405020304" pitchFamily="18" charset="0"/>
              </a:rPr>
              <a:t>的一个缺点：没有考虑每个推荐结果</a:t>
            </a: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处于不同位置</a:t>
            </a:r>
            <a:r>
              <a:rPr lang="zh-CN" altLang="en-US" sz="1600" dirty="0">
                <a:latin typeface="Times New Roman" panose="02020603050405020304" pitchFamily="18" charset="0"/>
                <a:ea typeface="黑体" panose="02010609060101010101" charset="-122"/>
                <a:cs typeface="Times New Roman" panose="02020603050405020304" pitchFamily="18" charset="0"/>
              </a:rPr>
              <a:t>对整个推荐效果的影响，例如我们总是希望相关性高的结果应排在前面。显然，如果相关性低的结果排在靠前的位置会严重影响用户体验， 所以</a:t>
            </a: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在</a:t>
            </a:r>
            <a:r>
              <a:rPr lang="en-US" altLang="zh-CN" sz="1600" dirty="0">
                <a:solidFill>
                  <a:srgbClr val="0000FF"/>
                </a:solidFill>
                <a:latin typeface="Times New Roman" panose="02020603050405020304" pitchFamily="18" charset="0"/>
                <a:ea typeface="黑体" panose="02010609060101010101" charset="-122"/>
                <a:cs typeface="Times New Roman" panose="02020603050405020304" pitchFamily="18" charset="0"/>
              </a:rPr>
              <a:t>CG</a:t>
            </a: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的基础上引入排序位置影响因素</a:t>
            </a:r>
            <a:r>
              <a:rPr lang="zh-CN" altLang="en-US" sz="1600" dirty="0">
                <a:latin typeface="Times New Roman" panose="02020603050405020304" pitchFamily="18" charset="0"/>
                <a:ea typeface="黑体" panose="02010609060101010101" charset="-122"/>
                <a:cs typeface="Times New Roman" panose="02020603050405020304" pitchFamily="18" charset="0"/>
              </a:rPr>
              <a:t>，即</a:t>
            </a:r>
            <a:r>
              <a:rPr lang="en-US" altLang="zh-CN" sz="1600" dirty="0">
                <a:latin typeface="Times New Roman" panose="02020603050405020304" pitchFamily="18" charset="0"/>
                <a:ea typeface="黑体" panose="02010609060101010101" charset="-122"/>
                <a:cs typeface="Times New Roman" panose="02020603050405020304" pitchFamily="18" charset="0"/>
              </a:rPr>
              <a:t>DCG(Discounted </a:t>
            </a:r>
            <a:r>
              <a:rPr lang="en-US" altLang="zh-CN" sz="1600" dirty="0" err="1">
                <a:latin typeface="Times New Roman" panose="02020603050405020304" pitchFamily="18" charset="0"/>
                <a:ea typeface="黑体" panose="02010609060101010101" charset="-122"/>
                <a:cs typeface="Times New Roman" panose="02020603050405020304" pitchFamily="18" charset="0"/>
              </a:rPr>
              <a:t>Cummulative</a:t>
            </a:r>
            <a:r>
              <a:rPr lang="en-US" altLang="zh-CN" sz="1600" dirty="0">
                <a:latin typeface="Times New Roman" panose="02020603050405020304" pitchFamily="18" charset="0"/>
                <a:ea typeface="黑体" panose="02010609060101010101" charset="-122"/>
                <a:cs typeface="Times New Roman" panose="02020603050405020304" pitchFamily="18" charset="0"/>
              </a:rPr>
              <a:t> Gain), “Discounted”</a:t>
            </a:r>
            <a:r>
              <a:rPr lang="zh-CN" altLang="en-US" sz="1600" dirty="0">
                <a:latin typeface="Times New Roman" panose="02020603050405020304" pitchFamily="18" charset="0"/>
                <a:ea typeface="黑体" panose="02010609060101010101" charset="-122"/>
                <a:cs typeface="Times New Roman" panose="02020603050405020304" pitchFamily="18" charset="0"/>
              </a:rPr>
              <a:t>有打折，折扣的意思，指的是对于推荐列表中排名靠后的物品的推荐效果评测进行“适当</a:t>
            </a:r>
            <a:r>
              <a:rPr lang="zh-CN" altLang="en-US" sz="1600">
                <a:latin typeface="Times New Roman" panose="02020603050405020304" pitchFamily="18" charset="0"/>
                <a:cs typeface="Times New Roman" panose="02020603050405020304" pitchFamily="18" charset="0"/>
                <a:sym typeface="+mn-ea"/>
              </a:rPr>
              <a:t>打折</a:t>
            </a:r>
            <a:r>
              <a:rPr lang="zh-CN" altLang="en-US" sz="1600" dirty="0">
                <a:latin typeface="Times New Roman" panose="02020603050405020304" pitchFamily="18" charset="0"/>
                <a:ea typeface="黑体" panose="02010609060101010101" charset="-122"/>
                <a:cs typeface="Times New Roman" panose="02020603050405020304" pitchFamily="18" charset="0"/>
              </a:rPr>
              <a:t>的</a:t>
            </a:r>
            <a:r>
              <a:rPr lang="zh-CN" altLang="en-US" sz="1600" dirty="0">
                <a:latin typeface="Times New Roman" panose="02020603050405020304" pitchFamily="18" charset="0"/>
                <a:ea typeface="黑体" panose="02010609060101010101" charset="-122"/>
                <a:cs typeface="Times New Roman" panose="02020603050405020304" pitchFamily="18" charset="0"/>
              </a:rPr>
              <a:t>处理”：</a:t>
            </a: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分子部分：量化命中物品的</a:t>
            </a: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相关度</a:t>
            </a:r>
            <a:r>
              <a:rPr lang="zh-CN" altLang="en-US" sz="1600" dirty="0">
                <a:latin typeface="Times New Roman" panose="02020603050405020304" pitchFamily="18" charset="0"/>
                <a:ea typeface="黑体" panose="02010609060101010101" charset="-122"/>
                <a:cs typeface="Times New Roman" panose="02020603050405020304" pitchFamily="18" charset="0"/>
              </a:rPr>
              <a:t>，即</a:t>
            </a:r>
            <a:r>
              <a:rPr lang="en-US" altLang="zh-CN" sz="1600" dirty="0" err="1">
                <a:latin typeface="Times New Roman" panose="02020603050405020304" pitchFamily="18" charset="0"/>
                <a:ea typeface="黑体" panose="02010609060101010101" charset="-122"/>
                <a:cs typeface="Times New Roman" panose="02020603050405020304" pitchFamily="18" charset="0"/>
              </a:rPr>
              <a:t>rel_i</a:t>
            </a:r>
            <a:r>
              <a:rPr lang="zh-CN" altLang="en-US" sz="1600" dirty="0">
                <a:latin typeface="Times New Roman" panose="02020603050405020304" pitchFamily="18" charset="0"/>
                <a:ea typeface="黑体" panose="02010609060101010101" charset="-122"/>
                <a:cs typeface="Times New Roman" panose="02020603050405020304" pitchFamily="18" charset="0"/>
              </a:rPr>
              <a:t>越大，即推荐物品</a:t>
            </a:r>
            <a:r>
              <a:rPr lang="en-US" altLang="zh-CN" sz="1600" dirty="0" err="1">
                <a:latin typeface="Times New Roman" panose="02020603050405020304" pitchFamily="18" charset="0"/>
                <a:ea typeface="黑体" panose="02010609060101010101" charset="-122"/>
                <a:cs typeface="Times New Roman" panose="02020603050405020304" pitchFamily="18" charset="0"/>
              </a:rPr>
              <a:t>i</a:t>
            </a:r>
            <a:r>
              <a:rPr lang="zh-CN" altLang="en-US" sz="1600" dirty="0">
                <a:latin typeface="Times New Roman" panose="02020603050405020304" pitchFamily="18" charset="0"/>
                <a:ea typeface="黑体" panose="02010609060101010101" charset="-122"/>
                <a:cs typeface="Times New Roman" panose="02020603050405020304" pitchFamily="18" charset="0"/>
              </a:rPr>
              <a:t>的相关性越大，推荐效果越好，</a:t>
            </a:r>
            <a:r>
              <a:rPr lang="en-US" altLang="zh-CN" sz="1600" dirty="0">
                <a:latin typeface="Times New Roman" panose="02020603050405020304" pitchFamily="18" charset="0"/>
                <a:ea typeface="黑体" panose="02010609060101010101" charset="-122"/>
                <a:cs typeface="Times New Roman" panose="02020603050405020304" pitchFamily="18" charset="0"/>
              </a:rPr>
              <a:t>DCG</a:t>
            </a:r>
            <a:r>
              <a:rPr lang="zh-CN" altLang="en-US" sz="1600" dirty="0">
                <a:latin typeface="Times New Roman" panose="02020603050405020304" pitchFamily="18" charset="0"/>
                <a:ea typeface="黑体" panose="02010609060101010101" charset="-122"/>
                <a:cs typeface="Times New Roman" panose="02020603050405020304" pitchFamily="18" charset="0"/>
              </a:rPr>
              <a:t>越大。</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分母部分：量化命中物品的位置折扣效应</a:t>
            </a:r>
            <a:r>
              <a:rPr lang="zh-CN" altLang="en-US" sz="1600" dirty="0">
                <a:latin typeface="Times New Roman" panose="02020603050405020304" pitchFamily="18" charset="0"/>
                <a:ea typeface="黑体" panose="02010609060101010101" charset="-122"/>
                <a:cs typeface="Times New Roman" panose="02020603050405020304" pitchFamily="18" charset="0"/>
              </a:rPr>
              <a:t>。</a:t>
            </a:r>
            <a:r>
              <a:rPr lang="en-US" altLang="zh-CN" sz="1600" dirty="0" err="1">
                <a:latin typeface="Times New Roman" panose="02020603050405020304" pitchFamily="18" charset="0"/>
                <a:ea typeface="黑体" panose="02010609060101010101" charset="-122"/>
                <a:cs typeface="Times New Roman" panose="02020603050405020304" pitchFamily="18" charset="0"/>
              </a:rPr>
              <a:t>i</a:t>
            </a:r>
            <a:r>
              <a:rPr lang="zh-CN" altLang="en-US" sz="1600" dirty="0">
                <a:latin typeface="Times New Roman" panose="02020603050405020304" pitchFamily="18" charset="0"/>
                <a:ea typeface="黑体" panose="02010609060101010101" charset="-122"/>
                <a:cs typeface="Times New Roman" panose="02020603050405020304" pitchFamily="18" charset="0"/>
              </a:rPr>
              <a:t>表示推荐结果的位置，</a:t>
            </a:r>
            <a:r>
              <a:rPr lang="en-US" altLang="zh-CN" sz="1600" dirty="0" err="1">
                <a:latin typeface="Times New Roman" panose="02020603050405020304" pitchFamily="18" charset="0"/>
                <a:ea typeface="黑体" panose="02010609060101010101" charset="-122"/>
                <a:cs typeface="Times New Roman" panose="02020603050405020304" pitchFamily="18" charset="0"/>
              </a:rPr>
              <a:t>i</a:t>
            </a:r>
            <a:r>
              <a:rPr lang="zh-CN" altLang="en-US" sz="1600" dirty="0">
                <a:latin typeface="Times New Roman" panose="02020603050405020304" pitchFamily="18" charset="0"/>
                <a:ea typeface="黑体" panose="02010609060101010101" charset="-122"/>
                <a:cs typeface="Times New Roman" panose="02020603050405020304" pitchFamily="18" charset="0"/>
              </a:rPr>
              <a:t>越大，</a:t>
            </a:r>
            <a:r>
              <a:rPr lang="en-US" altLang="zh-CN" sz="1600" dirty="0">
                <a:latin typeface="Times New Roman" panose="02020603050405020304" pitchFamily="18" charset="0"/>
                <a:ea typeface="黑体" panose="02010609060101010101" charset="-122"/>
                <a:cs typeface="Times New Roman" panose="02020603050405020304" pitchFamily="18" charset="0"/>
              </a:rPr>
              <a:t>log</a:t>
            </a:r>
            <a:r>
              <a:rPr lang="zh-CN" altLang="en-US" sz="1600" dirty="0">
                <a:latin typeface="Times New Roman" panose="02020603050405020304" pitchFamily="18" charset="0"/>
                <a:ea typeface="黑体" panose="02010609060101010101" charset="-122"/>
                <a:cs typeface="Times New Roman" panose="02020603050405020304" pitchFamily="18" charset="0"/>
              </a:rPr>
              <a:t>函数的结果也越大，作为分母使得整个式子越小，也即推荐结果在推荐列表中排名越靠后，推荐效果越差，</a:t>
            </a:r>
            <a:r>
              <a:rPr lang="en-US" altLang="zh-CN" sz="1600" dirty="0">
                <a:latin typeface="Times New Roman" panose="02020603050405020304" pitchFamily="18" charset="0"/>
                <a:ea typeface="黑体" panose="02010609060101010101" charset="-122"/>
                <a:cs typeface="Times New Roman" panose="02020603050405020304" pitchFamily="18" charset="0"/>
              </a:rPr>
              <a:t>DCG</a:t>
            </a:r>
            <a:r>
              <a:rPr lang="zh-CN" altLang="en-US" sz="1600" dirty="0">
                <a:latin typeface="Times New Roman" panose="02020603050405020304" pitchFamily="18" charset="0"/>
                <a:ea typeface="黑体" panose="02010609060101010101" charset="-122"/>
                <a:cs typeface="Times New Roman" panose="02020603050405020304" pitchFamily="18" charset="0"/>
              </a:rPr>
              <a:t>越小。</a:t>
            </a: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zh-CN" altLang="en-US" sz="1600" b="0" dirty="0">
              <a:latin typeface="Times New Roman" panose="02020603050405020304" pitchFamily="18" charset="0"/>
              <a:ea typeface="黑体" panose="02010609060101010101"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448381" y="2890905"/>
            <a:ext cx="3295238" cy="1076190"/>
          </a:xfrm>
          <a:prstGeom prst="rect">
            <a:avLst/>
          </a:prstGeom>
        </p:spPr>
      </p:pic>
      <p:sp>
        <p:nvSpPr>
          <p:cNvPr id="6" name="标题 5"/>
          <p:cNvSpPr>
            <a:spLocks noGrp="1"/>
          </p:cNvSpPr>
          <p:nvPr>
            <p:ph type="title"/>
          </p:nvPr>
        </p:nvSpPr>
        <p:spPr>
          <a:xfrm>
            <a:off x="962527" y="167488"/>
            <a:ext cx="7603960" cy="786149"/>
          </a:xfrm>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FF0000"/>
                </a:solidFill>
              </a:rPr>
              <a:t>课程引言</a:t>
            </a:r>
            <a:r>
              <a:rPr lang="en-US" altLang="zh-CN" dirty="0">
                <a:solidFill>
                  <a:srgbClr val="FF0000"/>
                </a:solidFill>
              </a:rPr>
              <a:t>——</a:t>
            </a:r>
            <a:r>
              <a:rPr lang="zh-CN" altLang="en-US" dirty="0">
                <a:solidFill>
                  <a:srgbClr val="FF0000"/>
                </a:solidFill>
              </a:rPr>
              <a:t>课程大纲</a:t>
            </a:r>
            <a:endParaRPr lang="zh-CN" altLang="en-US" dirty="0">
              <a:solidFill>
                <a:srgbClr val="FF0000"/>
              </a:solidFill>
            </a:endParaRPr>
          </a:p>
        </p:txBody>
      </p:sp>
      <p:pic>
        <p:nvPicPr>
          <p:cNvPr id="6" name="图片 5"/>
          <p:cNvPicPr>
            <a:picLocks noChangeAspect="1"/>
          </p:cNvPicPr>
          <p:nvPr/>
        </p:nvPicPr>
        <p:blipFill>
          <a:blip r:embed="rId1"/>
          <a:stretch>
            <a:fillRect/>
          </a:stretch>
        </p:blipFill>
        <p:spPr>
          <a:xfrm>
            <a:off x="530860" y="1153160"/>
            <a:ext cx="5934075" cy="4762500"/>
          </a:xfrm>
          <a:prstGeom prst="rect">
            <a:avLst/>
          </a:prstGeom>
        </p:spPr>
      </p:pic>
      <p:pic>
        <p:nvPicPr>
          <p:cNvPr id="8" name="图片 7"/>
          <p:cNvPicPr>
            <a:picLocks noChangeAspect="1"/>
          </p:cNvPicPr>
          <p:nvPr/>
        </p:nvPicPr>
        <p:blipFill>
          <a:blip r:embed="rId2"/>
          <a:stretch>
            <a:fillRect/>
          </a:stretch>
        </p:blipFill>
        <p:spPr>
          <a:xfrm>
            <a:off x="6398895" y="1543050"/>
            <a:ext cx="4991100" cy="3771900"/>
          </a:xfrm>
          <a:prstGeom prst="rect">
            <a:avLst/>
          </a:prstGeom>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rmAutofit/>
          </a:bodyPr>
          <a:lstStyle/>
          <a:p>
            <a:pPr>
              <a:lnSpc>
                <a:spcPct val="150000"/>
              </a:lnSpc>
            </a:pPr>
            <a:r>
              <a:rPr lang="en-US" altLang="zh-CN" sz="1800" b="0" dirty="0">
                <a:latin typeface="Times New Roman" panose="02020603050405020304" pitchFamily="18" charset="0"/>
                <a:ea typeface="黑体" panose="02010609060101010101" charset="-122"/>
                <a:cs typeface="Times New Roman" panose="02020603050405020304" pitchFamily="18" charset="0"/>
              </a:rPr>
              <a:t>DCG</a:t>
            </a:r>
            <a:r>
              <a:rPr lang="zh-CN" altLang="en-US" sz="1800" b="0" dirty="0">
                <a:latin typeface="Times New Roman" panose="02020603050405020304" pitchFamily="18" charset="0"/>
                <a:ea typeface="黑体" panose="02010609060101010101" charset="-122"/>
                <a:cs typeface="Times New Roman" panose="02020603050405020304" pitchFamily="18" charset="0"/>
              </a:rPr>
              <a:t>仍然有其局限之处，即不同的推荐列表之间，很难进行横向的评估。而我们评估一个推荐系统，不可能仅使用一个用户的推荐列表及相应结果进行评估， 而是对</a:t>
            </a:r>
            <a:r>
              <a:rPr lang="zh-CN" altLang="en-US" sz="1800" b="0" dirty="0">
                <a:solidFill>
                  <a:srgbClr val="0000FF"/>
                </a:solidFill>
                <a:latin typeface="Times New Roman" panose="02020603050405020304" pitchFamily="18" charset="0"/>
                <a:ea typeface="黑体" panose="02010609060101010101" charset="-122"/>
                <a:cs typeface="Times New Roman" panose="02020603050405020304" pitchFamily="18" charset="0"/>
              </a:rPr>
              <a:t>整个测试集</a:t>
            </a:r>
            <a:r>
              <a:rPr lang="zh-CN" altLang="en-US" sz="1800" b="0" dirty="0">
                <a:latin typeface="Times New Roman" panose="02020603050405020304" pitchFamily="18" charset="0"/>
                <a:ea typeface="黑体" panose="02010609060101010101" charset="-122"/>
                <a:cs typeface="Times New Roman" panose="02020603050405020304" pitchFamily="18" charset="0"/>
              </a:rPr>
              <a:t>中的用户及其推荐列表结果进行评估。那么不同用户的推荐列表的评估分数就需要进行归一化，也即</a:t>
            </a:r>
            <a:r>
              <a:rPr lang="en-US" altLang="zh-CN" sz="1800" b="0" dirty="0">
                <a:latin typeface="Times New Roman" panose="02020603050405020304" pitchFamily="18" charset="0"/>
                <a:ea typeface="黑体" panose="02010609060101010101" charset="-122"/>
                <a:cs typeface="Times New Roman" panose="02020603050405020304" pitchFamily="18" charset="0"/>
              </a:rPr>
              <a:t>NDCG(Normalized Discounted </a:t>
            </a:r>
            <a:r>
              <a:rPr lang="en-US" altLang="zh-CN" sz="1800" b="0" dirty="0" err="1">
                <a:latin typeface="Times New Roman" panose="02020603050405020304" pitchFamily="18" charset="0"/>
                <a:ea typeface="黑体" panose="02010609060101010101" charset="-122"/>
                <a:cs typeface="Times New Roman" panose="02020603050405020304" pitchFamily="18" charset="0"/>
              </a:rPr>
              <a:t>Cummulative</a:t>
            </a:r>
            <a:r>
              <a:rPr lang="en-US" altLang="zh-CN" sz="1800" b="0" dirty="0">
                <a:latin typeface="Times New Roman" panose="02020603050405020304" pitchFamily="18" charset="0"/>
                <a:ea typeface="黑体" panose="02010609060101010101" charset="-122"/>
                <a:cs typeface="Times New Roman" panose="02020603050405020304" pitchFamily="18" charset="0"/>
              </a:rPr>
              <a:t> Gain)</a:t>
            </a:r>
            <a:r>
              <a:rPr lang="zh-CN" altLang="en-US" sz="1800" b="0" dirty="0">
                <a:latin typeface="Times New Roman" panose="02020603050405020304" pitchFamily="18" charset="0"/>
                <a:ea typeface="黑体" panose="02010609060101010101" charset="-122"/>
                <a:cs typeface="Times New Roman" panose="02020603050405020304" pitchFamily="18" charset="0"/>
              </a:rPr>
              <a:t>。</a:t>
            </a:r>
            <a:endParaRPr lang="en-US" altLang="zh-CN" sz="1800" b="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800" b="0" dirty="0">
                <a:latin typeface="Times New Roman" panose="02020603050405020304" pitchFamily="18" charset="0"/>
                <a:ea typeface="黑体" panose="02010609060101010101" charset="-122"/>
                <a:cs typeface="Times New Roman" panose="02020603050405020304" pitchFamily="18" charset="0"/>
              </a:rPr>
              <a:t>在介绍</a:t>
            </a:r>
            <a:r>
              <a:rPr lang="en-US" altLang="zh-CN" sz="1800" b="0" dirty="0">
                <a:latin typeface="Times New Roman" panose="02020603050405020304" pitchFamily="18" charset="0"/>
                <a:ea typeface="黑体" panose="02010609060101010101" charset="-122"/>
                <a:cs typeface="Times New Roman" panose="02020603050405020304" pitchFamily="18" charset="0"/>
              </a:rPr>
              <a:t>NDCG</a:t>
            </a:r>
            <a:r>
              <a:rPr lang="zh-CN" altLang="en-US" sz="1800" b="0" dirty="0">
                <a:latin typeface="Times New Roman" panose="02020603050405020304" pitchFamily="18" charset="0"/>
                <a:ea typeface="黑体" panose="02010609060101010101" charset="-122"/>
                <a:cs typeface="Times New Roman" panose="02020603050405020304" pitchFamily="18" charset="0"/>
              </a:rPr>
              <a:t>之前，还需要了解一个概念：</a:t>
            </a:r>
            <a:r>
              <a:rPr lang="en-US" altLang="zh-CN" sz="1800" b="0" dirty="0">
                <a:latin typeface="Times New Roman" panose="02020603050405020304" pitchFamily="18" charset="0"/>
                <a:ea typeface="黑体" panose="02010609060101010101" charset="-122"/>
                <a:cs typeface="Times New Roman" panose="02020603050405020304" pitchFamily="18" charset="0"/>
              </a:rPr>
              <a:t>IDCG</a:t>
            </a:r>
            <a:r>
              <a:rPr lang="zh-CN" altLang="en-US" sz="1800" b="0" dirty="0">
                <a:latin typeface="Times New Roman" panose="02020603050405020304" pitchFamily="18" charset="0"/>
                <a:ea typeface="黑体" panose="02010609060101010101" charset="-122"/>
                <a:cs typeface="Times New Roman" panose="02020603050405020304" pitchFamily="18" charset="0"/>
              </a:rPr>
              <a:t>，即</a:t>
            </a:r>
            <a:r>
              <a:rPr lang="en-US" altLang="zh-CN" sz="1800" b="0" dirty="0">
                <a:latin typeface="Times New Roman" panose="02020603050405020304" pitchFamily="18" charset="0"/>
                <a:ea typeface="黑体" panose="02010609060101010101" charset="-122"/>
                <a:cs typeface="Times New Roman" panose="02020603050405020304" pitchFamily="18" charset="0"/>
              </a:rPr>
              <a:t>Ideal DCG</a:t>
            </a:r>
            <a:r>
              <a:rPr lang="zh-CN" altLang="en-US" sz="1800" b="0" dirty="0">
                <a:latin typeface="Times New Roman" panose="02020603050405020304" pitchFamily="18" charset="0"/>
                <a:ea typeface="黑体" panose="02010609060101010101" charset="-122"/>
                <a:cs typeface="Times New Roman" panose="02020603050405020304" pitchFamily="18" charset="0"/>
              </a:rPr>
              <a:t>， 指推荐系统为某一用户返回的最好推荐结果列表， 即假设返回结果按照相关性排序， 最相关的结果放在最前面， 此序列的</a:t>
            </a:r>
            <a:r>
              <a:rPr lang="en-US" altLang="zh-CN" sz="1800" b="0" dirty="0">
                <a:latin typeface="Times New Roman" panose="02020603050405020304" pitchFamily="18" charset="0"/>
                <a:ea typeface="黑体" panose="02010609060101010101" charset="-122"/>
                <a:cs typeface="Times New Roman" panose="02020603050405020304" pitchFamily="18" charset="0"/>
              </a:rPr>
              <a:t>DCG</a:t>
            </a:r>
            <a:r>
              <a:rPr lang="zh-CN" altLang="en-US" sz="1800" b="0" dirty="0">
                <a:latin typeface="Times New Roman" panose="02020603050405020304" pitchFamily="18" charset="0"/>
                <a:ea typeface="黑体" panose="02010609060101010101" charset="-122"/>
                <a:cs typeface="Times New Roman" panose="02020603050405020304" pitchFamily="18" charset="0"/>
              </a:rPr>
              <a:t>为</a:t>
            </a:r>
            <a:r>
              <a:rPr lang="en-US" altLang="zh-CN" sz="1800" b="0" dirty="0">
                <a:latin typeface="Times New Roman" panose="02020603050405020304" pitchFamily="18" charset="0"/>
                <a:ea typeface="黑体" panose="02010609060101010101" charset="-122"/>
                <a:cs typeface="Times New Roman" panose="02020603050405020304" pitchFamily="18" charset="0"/>
              </a:rPr>
              <a:t>IDCG</a:t>
            </a:r>
            <a:r>
              <a:rPr lang="zh-CN" altLang="en-US" sz="1800" b="0" dirty="0">
                <a:latin typeface="Times New Roman" panose="02020603050405020304" pitchFamily="18" charset="0"/>
                <a:ea typeface="黑体" panose="02010609060101010101" charset="-122"/>
                <a:cs typeface="Times New Roman" panose="02020603050405020304" pitchFamily="18" charset="0"/>
              </a:rPr>
              <a:t>。因此</a:t>
            </a:r>
            <a:r>
              <a:rPr lang="en-US" altLang="zh-CN" sz="1800" b="0" dirty="0">
                <a:latin typeface="Times New Roman" panose="02020603050405020304" pitchFamily="18" charset="0"/>
                <a:ea typeface="黑体" panose="02010609060101010101" charset="-122"/>
                <a:cs typeface="Times New Roman" panose="02020603050405020304" pitchFamily="18" charset="0"/>
              </a:rPr>
              <a:t>DCG</a:t>
            </a:r>
            <a:r>
              <a:rPr lang="zh-CN" altLang="en-US" sz="1800" b="0" dirty="0">
                <a:latin typeface="Times New Roman" panose="02020603050405020304" pitchFamily="18" charset="0"/>
                <a:ea typeface="黑体" panose="02010609060101010101" charset="-122"/>
                <a:cs typeface="Times New Roman" panose="02020603050405020304" pitchFamily="18" charset="0"/>
              </a:rPr>
              <a:t>的值介于</a:t>
            </a:r>
            <a:r>
              <a:rPr lang="en-US" altLang="zh-CN" sz="1800" b="0" dirty="0">
                <a:latin typeface="Times New Roman" panose="02020603050405020304" pitchFamily="18" charset="0"/>
                <a:ea typeface="黑体" panose="02010609060101010101" charset="-122"/>
                <a:cs typeface="Times New Roman" panose="02020603050405020304" pitchFamily="18" charset="0"/>
              </a:rPr>
              <a:t>(0,IDCG] </a:t>
            </a:r>
            <a:r>
              <a:rPr lang="zh-CN" altLang="en-US" sz="1800" b="0" dirty="0">
                <a:latin typeface="Times New Roman" panose="02020603050405020304" pitchFamily="18" charset="0"/>
                <a:ea typeface="黑体" panose="02010609060101010101" charset="-122"/>
                <a:cs typeface="Times New Roman" panose="02020603050405020304" pitchFamily="18" charset="0"/>
              </a:rPr>
              <a:t>，故</a:t>
            </a:r>
            <a:r>
              <a:rPr lang="en-US" altLang="zh-CN" sz="1800" b="0" dirty="0">
                <a:latin typeface="Times New Roman" panose="02020603050405020304" pitchFamily="18" charset="0"/>
                <a:ea typeface="黑体" panose="02010609060101010101" charset="-122"/>
                <a:cs typeface="Times New Roman" panose="02020603050405020304" pitchFamily="18" charset="0"/>
              </a:rPr>
              <a:t>NDCG</a:t>
            </a:r>
            <a:r>
              <a:rPr lang="zh-CN" altLang="en-US" sz="1800" b="0" dirty="0">
                <a:latin typeface="Times New Roman" panose="02020603050405020304" pitchFamily="18" charset="0"/>
                <a:ea typeface="黑体" panose="02010609060101010101" charset="-122"/>
                <a:cs typeface="Times New Roman" panose="02020603050405020304" pitchFamily="18" charset="0"/>
              </a:rPr>
              <a:t>的值介于</a:t>
            </a:r>
            <a:r>
              <a:rPr lang="en-US" altLang="zh-CN" sz="1800" b="0" dirty="0">
                <a:latin typeface="Times New Roman" panose="02020603050405020304" pitchFamily="18" charset="0"/>
                <a:ea typeface="黑体" panose="02010609060101010101" charset="-122"/>
                <a:cs typeface="Times New Roman" panose="02020603050405020304" pitchFamily="18" charset="0"/>
              </a:rPr>
              <a:t>(0,1].</a:t>
            </a:r>
            <a:endParaRPr lang="en-US" altLang="zh-CN" sz="1800" b="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r>
              <a:rPr lang="zh-CN" altLang="en-US" sz="1800" dirty="0">
                <a:latin typeface="Times New Roman" panose="02020603050405020304" pitchFamily="18" charset="0"/>
                <a:ea typeface="黑体" panose="02010609060101010101" charset="-122"/>
                <a:cs typeface="Times New Roman" panose="02020603050405020304" pitchFamily="18" charset="0"/>
              </a:rPr>
              <a:t>对于单个用户</a:t>
            </a:r>
            <a:r>
              <a:rPr lang="en-US" altLang="zh-CN" sz="1800" dirty="0">
                <a:latin typeface="Times New Roman" panose="02020603050405020304" pitchFamily="18" charset="0"/>
                <a:ea typeface="黑体" panose="02010609060101010101" charset="-122"/>
                <a:cs typeface="Times New Roman" panose="02020603050405020304" pitchFamily="18" charset="0"/>
              </a:rPr>
              <a:t>u</a:t>
            </a:r>
            <a:r>
              <a:rPr lang="zh-CN" altLang="en-US" sz="1800" dirty="0">
                <a:latin typeface="Times New Roman" panose="02020603050405020304" pitchFamily="18" charset="0"/>
                <a:ea typeface="黑体" panose="02010609060101010101" charset="-122"/>
                <a:cs typeface="Times New Roman" panose="02020603050405020304" pitchFamily="18" charset="0"/>
              </a:rPr>
              <a:t>，它的</a:t>
            </a:r>
            <a:r>
              <a:rPr lang="en-US" altLang="zh-CN" sz="1800" dirty="0">
                <a:latin typeface="Times New Roman" panose="02020603050405020304" pitchFamily="18" charset="0"/>
                <a:ea typeface="黑体" panose="02010609060101010101" charset="-122"/>
                <a:cs typeface="Times New Roman" panose="02020603050405020304" pitchFamily="18" charset="0"/>
              </a:rPr>
              <a:t>NDCG@K</a:t>
            </a:r>
            <a:r>
              <a:rPr lang="zh-CN" altLang="en-US" sz="1800" dirty="0">
                <a:latin typeface="Times New Roman" panose="02020603050405020304" pitchFamily="18" charset="0"/>
                <a:ea typeface="黑体" panose="02010609060101010101" charset="-122"/>
                <a:cs typeface="Times New Roman" panose="02020603050405020304" pitchFamily="18" charset="0"/>
              </a:rPr>
              <a:t>为：</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p>
            <a:pPr>
              <a:lnSpc>
                <a:spcPct val="150000"/>
              </a:lnSpc>
            </a:pP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246245" y="4892040"/>
            <a:ext cx="3204845" cy="803275"/>
          </a:xfrm>
          <a:prstGeom prst="rect">
            <a:avLst/>
          </a:prstGeom>
        </p:spPr>
      </p:pic>
      <p:sp>
        <p:nvSpPr>
          <p:cNvPr id="7" name="标题 6"/>
          <p:cNvSpPr>
            <a:spLocks noGrp="1"/>
          </p:cNvSpPr>
          <p:nvPr>
            <p:ph type="title"/>
          </p:nvPr>
        </p:nvSpPr>
        <p:spPr>
          <a:xfrm>
            <a:off x="962527" y="167488"/>
            <a:ext cx="7603960" cy="786149"/>
          </a:xfrm>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rmAutofit/>
          </a:bodyPr>
          <a:lstStyle/>
          <a:p>
            <a:pPr>
              <a:lnSpc>
                <a:spcPct val="150000"/>
              </a:lnSpc>
            </a:pPr>
            <a:r>
              <a:rPr lang="zh-CN" altLang="en-US" sz="1600" dirty="0">
                <a:latin typeface="黑体" panose="02010609060101010101" charset="-122"/>
                <a:ea typeface="黑体" panose="02010609060101010101" charset="-122"/>
              </a:rPr>
              <a:t>一个</a:t>
            </a:r>
            <a:r>
              <a:rPr lang="en-US" altLang="zh-CN" sz="1600" dirty="0">
                <a:latin typeface="黑体" panose="02010609060101010101" charset="-122"/>
                <a:ea typeface="黑体" panose="02010609060101010101" charset="-122"/>
              </a:rPr>
              <a:t>NDCG</a:t>
            </a:r>
            <a:r>
              <a:rPr lang="zh-CN" altLang="en-US" sz="1600" dirty="0">
                <a:latin typeface="黑体" panose="02010609060101010101" charset="-122"/>
                <a:ea typeface="黑体" panose="02010609060101010101" charset="-122"/>
              </a:rPr>
              <a:t>计算实例：</a:t>
            </a:r>
            <a:endParaRPr lang="en-US" altLang="zh-CN" sz="1600" dirty="0">
              <a:latin typeface="黑体" panose="02010609060101010101" charset="-122"/>
              <a:ea typeface="黑体" panose="02010609060101010101" charset="-122"/>
            </a:endParaRPr>
          </a:p>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1</a:t>
            </a:r>
            <a:r>
              <a:rPr lang="zh-CN" altLang="en-US" sz="1600" dirty="0">
                <a:latin typeface="黑体" panose="02010609060101010101" charset="-122"/>
                <a:ea typeface="黑体" panose="02010609060101010101" charset="-122"/>
              </a:rPr>
              <a:t>）首先计算</a:t>
            </a:r>
            <a:r>
              <a:rPr lang="en-US" altLang="zh-CN" sz="1600" dirty="0">
                <a:latin typeface="黑体" panose="02010609060101010101" charset="-122"/>
                <a:ea typeface="黑体" panose="02010609060101010101" charset="-122"/>
              </a:rPr>
              <a:t>DCG</a:t>
            </a:r>
            <a:r>
              <a:rPr lang="zh-CN" altLang="en-US" sz="1600" dirty="0">
                <a:latin typeface="黑体" panose="02010609060101010101" charset="-122"/>
                <a:ea typeface="黑体" panose="02010609060101010101" charset="-122"/>
              </a:rPr>
              <a:t>：</a:t>
            </a:r>
            <a:endParaRPr lang="en-US" altLang="zh-CN" sz="1600" dirty="0">
              <a:latin typeface="黑体" panose="02010609060101010101" charset="-122"/>
              <a:ea typeface="黑体" panose="02010609060101010101" charset="-122"/>
            </a:endParaRPr>
          </a:p>
        </p:txBody>
      </p:sp>
      <p:pic>
        <p:nvPicPr>
          <p:cNvPr id="4" name="图片 3"/>
          <p:cNvPicPr>
            <a:picLocks noChangeAspect="1"/>
          </p:cNvPicPr>
          <p:nvPr/>
        </p:nvPicPr>
        <p:blipFill>
          <a:blip r:embed="rId1"/>
          <a:stretch>
            <a:fillRect/>
          </a:stretch>
        </p:blipFill>
        <p:spPr>
          <a:xfrm>
            <a:off x="2936240" y="1541780"/>
            <a:ext cx="7089775" cy="3559175"/>
          </a:xfrm>
          <a:prstGeom prst="rect">
            <a:avLst/>
          </a:prstGeom>
        </p:spPr>
      </p:pic>
      <p:pic>
        <p:nvPicPr>
          <p:cNvPr id="7" name="图片 6"/>
          <p:cNvPicPr>
            <a:picLocks noChangeAspect="1"/>
          </p:cNvPicPr>
          <p:nvPr/>
        </p:nvPicPr>
        <p:blipFill>
          <a:blip r:embed="rId2"/>
          <a:stretch>
            <a:fillRect/>
          </a:stretch>
        </p:blipFill>
        <p:spPr>
          <a:xfrm>
            <a:off x="2846705" y="5300980"/>
            <a:ext cx="7315835" cy="1216660"/>
          </a:xfrm>
          <a:prstGeom prst="rect">
            <a:avLst/>
          </a:prstGeom>
        </p:spPr>
      </p:pic>
      <p:sp>
        <p:nvSpPr>
          <p:cNvPr id="8" name="文本框 7"/>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a:t>实例</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https://www.jianshu.com/p/209fff2aeaac</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6" name="标题 5"/>
          <p:cNvSpPr>
            <a:spLocks noGrp="1"/>
          </p:cNvSpPr>
          <p:nvPr>
            <p:ph type="title"/>
          </p:nvPr>
        </p:nvSpPr>
        <p:spPr>
          <a:xfrm>
            <a:off x="962527" y="167488"/>
            <a:ext cx="7603960" cy="786149"/>
          </a:xfrm>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rmAutofit/>
          </a:bodyPr>
          <a:lstStyle/>
          <a:p>
            <a:pPr>
              <a:lnSpc>
                <a:spcPct val="150000"/>
              </a:lnSpc>
            </a:pP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2</a:t>
            </a:r>
            <a:r>
              <a:rPr lang="zh-CN" altLang="en-US" sz="1600" dirty="0">
                <a:latin typeface="黑体" panose="02010609060101010101" charset="-122"/>
                <a:ea typeface="黑体" panose="02010609060101010101" charset="-122"/>
              </a:rPr>
              <a:t>）计算</a:t>
            </a:r>
            <a:r>
              <a:rPr lang="en-US" altLang="zh-CN" sz="1600" dirty="0">
                <a:latin typeface="黑体" panose="02010609060101010101" charset="-122"/>
                <a:ea typeface="黑体" panose="02010609060101010101" charset="-122"/>
              </a:rPr>
              <a:t>IDCG</a:t>
            </a:r>
            <a:r>
              <a:rPr lang="zh-CN" altLang="en-US" sz="1600" dirty="0">
                <a:latin typeface="黑体" panose="02010609060101010101" charset="-122"/>
                <a:ea typeface="黑体" panose="02010609060101010101" charset="-122"/>
              </a:rPr>
              <a:t>，</a:t>
            </a:r>
            <a:r>
              <a:rPr lang="en-US" altLang="zh-CN" sz="1600" dirty="0">
                <a:latin typeface="黑体" panose="02010609060101010101" charset="-122"/>
                <a:ea typeface="黑体" panose="02010609060101010101" charset="-122"/>
              </a:rPr>
              <a:t>NDCG</a:t>
            </a:r>
            <a:r>
              <a:rPr lang="zh-CN" altLang="en-US" sz="1600" dirty="0">
                <a:latin typeface="黑体" panose="02010609060101010101" charset="-122"/>
                <a:ea typeface="黑体" panose="02010609060101010101" charset="-122"/>
              </a:rPr>
              <a:t>：</a:t>
            </a:r>
            <a:endParaRPr lang="en-US" altLang="zh-CN" sz="1600" dirty="0">
              <a:latin typeface="黑体" panose="02010609060101010101" charset="-122"/>
              <a:ea typeface="黑体" panose="02010609060101010101" charset="-122"/>
            </a:endParaRPr>
          </a:p>
        </p:txBody>
      </p:sp>
      <p:pic>
        <p:nvPicPr>
          <p:cNvPr id="5" name="图片 4"/>
          <p:cNvPicPr>
            <a:picLocks noChangeAspect="1"/>
          </p:cNvPicPr>
          <p:nvPr/>
        </p:nvPicPr>
        <p:blipFill>
          <a:blip r:embed="rId1"/>
          <a:stretch>
            <a:fillRect/>
          </a:stretch>
        </p:blipFill>
        <p:spPr>
          <a:xfrm>
            <a:off x="2835910" y="1480185"/>
            <a:ext cx="7373620" cy="3799840"/>
          </a:xfrm>
          <a:prstGeom prst="rect">
            <a:avLst/>
          </a:prstGeom>
        </p:spPr>
      </p:pic>
      <p:pic>
        <p:nvPicPr>
          <p:cNvPr id="6" name="图片 5"/>
          <p:cNvPicPr>
            <a:picLocks noChangeAspect="1"/>
          </p:cNvPicPr>
          <p:nvPr/>
        </p:nvPicPr>
        <p:blipFill>
          <a:blip r:embed="rId2"/>
          <a:stretch>
            <a:fillRect/>
          </a:stretch>
        </p:blipFill>
        <p:spPr>
          <a:xfrm>
            <a:off x="284480" y="5280025"/>
            <a:ext cx="7230745" cy="1094740"/>
          </a:xfrm>
          <a:prstGeom prst="rect">
            <a:avLst/>
          </a:prstGeom>
        </p:spPr>
      </p:pic>
      <p:pic>
        <p:nvPicPr>
          <p:cNvPr id="8" name="图片 7"/>
          <p:cNvPicPr>
            <a:picLocks noChangeAspect="1"/>
          </p:cNvPicPr>
          <p:nvPr/>
        </p:nvPicPr>
        <p:blipFill rotWithShape="1">
          <a:blip r:embed="rId3"/>
          <a:srcRect t="23523" r="16609"/>
          <a:stretch>
            <a:fillRect/>
          </a:stretch>
        </p:blipFill>
        <p:spPr>
          <a:xfrm>
            <a:off x="7743825" y="5409565"/>
            <a:ext cx="3447415" cy="852170"/>
          </a:xfrm>
          <a:prstGeom prst="rect">
            <a:avLst/>
          </a:prstGeom>
        </p:spPr>
      </p:pic>
      <p:sp>
        <p:nvSpPr>
          <p:cNvPr id="9" name="文本框 8"/>
          <p:cNvSpPr txBox="1"/>
          <p:nvPr/>
        </p:nvSpPr>
        <p:spPr>
          <a:xfrm>
            <a:off x="2339866" y="6652153"/>
            <a:ext cx="76769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050" dirty="0"/>
              <a:t>实例</a:t>
            </a:r>
            <a:r>
              <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来自于</a:t>
            </a:r>
            <a:r>
              <a:rPr kumimoji="0" lang="en-US" altLang="zh-CN"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https://www.jianshu.com/p/209fff2aeaac</a:t>
            </a:r>
            <a:endParaRPr kumimoji="0" lang="zh-CN" altLang="en-US" sz="105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7" name="标题 6"/>
          <p:cNvSpPr>
            <a:spLocks noGrp="1"/>
          </p:cNvSpPr>
          <p:nvPr>
            <p:ph type="title"/>
          </p:nvPr>
        </p:nvSpPr>
        <p:spPr>
          <a:xfrm>
            <a:off x="962527" y="167488"/>
            <a:ext cx="7603960" cy="786149"/>
          </a:xfrm>
        </p:spPr>
        <p:txBody>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a:t>
            </a:r>
            <a:r>
              <a:rPr lang="en-US" altLang="zh-CN" dirty="0">
                <a:sym typeface="+mn-ea"/>
              </a:rPr>
              <a:t>HR,NDCG</a:t>
            </a:r>
            <a:r>
              <a:rPr lang="zh-CN" altLang="en-US" dirty="0">
                <a:sym typeface="+mn-ea"/>
              </a:rPr>
              <a:t>）</a:t>
            </a:r>
            <a:endParaRPr lang="zh-CN" altLang="en-US"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（覆盖率）</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4859020"/>
          </a:xfrm>
        </p:spPr>
        <p:txBody>
          <a:bodyPr>
            <a:normAutofit lnSpcReduction="20000"/>
          </a:bodyPr>
          <a:lstStyle/>
          <a:p>
            <a:pPr>
              <a:lnSpc>
                <a:spcPct val="150000"/>
              </a:lnSpc>
              <a:buFont typeface="Arial" panose="020B0604020202020204" pitchFamily="34" charset="0"/>
              <a:buChar char="•"/>
            </a:pPr>
            <a:r>
              <a:rPr lang="zh-CN" altLang="en-US" sz="1800" dirty="0">
                <a:solidFill>
                  <a:srgbClr val="0000FF"/>
                </a:solidFill>
              </a:rPr>
              <a:t>覆盖率（</a:t>
            </a:r>
            <a:r>
              <a:rPr lang="en-US" altLang="zh-CN" sz="1800" dirty="0">
                <a:solidFill>
                  <a:srgbClr val="0000FF"/>
                </a:solidFill>
              </a:rPr>
              <a:t>coverage</a:t>
            </a:r>
            <a:r>
              <a:rPr lang="zh-CN" altLang="en-US" sz="1800" dirty="0">
                <a:solidFill>
                  <a:srgbClr val="0000FF"/>
                </a:solidFill>
              </a:rPr>
              <a:t>）</a:t>
            </a:r>
            <a:r>
              <a:rPr lang="en-US" altLang="zh-CN" sz="1800" dirty="0"/>
              <a:t>:</a:t>
            </a:r>
            <a:r>
              <a:rPr lang="zh-CN" altLang="en-US" sz="1800" dirty="0"/>
              <a:t>描述一个推荐系统对</a:t>
            </a:r>
            <a:r>
              <a:rPr lang="zh-CN" altLang="en-US" sz="1800" u="sng">
                <a:sym typeface="+mn-ea"/>
              </a:rPr>
              <a:t>长尾</a:t>
            </a:r>
            <a:r>
              <a:rPr lang="zh-CN" altLang="en-US" sz="1800" u="sng" dirty="0"/>
              <a:t>物品</a:t>
            </a:r>
            <a:r>
              <a:rPr lang="zh-CN" altLang="en-US" sz="1800" dirty="0"/>
              <a:t>的发掘能力。覆盖率有不同的定义方法，最简单的定义为：推荐系统能够推荐的物品占总物品集合的比例。</a:t>
            </a:r>
            <a:endParaRPr lang="zh-CN" altLang="en-US" sz="1800" dirty="0"/>
          </a:p>
          <a:p>
            <a:pPr>
              <a:lnSpc>
                <a:spcPct val="150000"/>
              </a:lnSpc>
              <a:buFont typeface="Arial" panose="020B0604020202020204" pitchFamily="34" charset="0"/>
              <a:buChar char="•"/>
            </a:pPr>
            <a:r>
              <a:rPr lang="zh-CN" altLang="en-US" sz="1800" dirty="0"/>
              <a:t>假设系统的用户集合</a:t>
            </a:r>
            <a:r>
              <a:rPr lang="zh-CN" altLang="en-US" sz="1800" dirty="0" smtClean="0"/>
              <a:t>为</a:t>
            </a:r>
            <a:r>
              <a:rPr lang="en-US" altLang="zh-CN" sz="1800" dirty="0" smtClean="0"/>
              <a:t>U</a:t>
            </a:r>
            <a:r>
              <a:rPr lang="zh-CN" altLang="en-US" sz="1800" dirty="0" smtClean="0"/>
              <a:t>，</a:t>
            </a:r>
            <a:r>
              <a:rPr lang="zh-CN" altLang="en-US" sz="1800" dirty="0"/>
              <a:t>物品集合</a:t>
            </a:r>
            <a:r>
              <a:rPr lang="zh-CN" altLang="en-US" sz="1800" dirty="0" smtClean="0"/>
              <a:t>为</a:t>
            </a:r>
            <a:r>
              <a:rPr lang="en-US" altLang="zh-CN" sz="1800" dirty="0" smtClean="0"/>
              <a:t>I</a:t>
            </a:r>
            <a:r>
              <a:rPr lang="zh-CN" altLang="en-US" sz="1800" dirty="0" smtClean="0"/>
              <a:t>，</a:t>
            </a:r>
            <a:r>
              <a:rPr lang="zh-CN" altLang="en-US" sz="1800" dirty="0"/>
              <a:t>推荐系统给每个用户推荐一个长度</a:t>
            </a:r>
            <a:r>
              <a:rPr lang="zh-CN" altLang="en-US" sz="1800" dirty="0" smtClean="0"/>
              <a:t>为</a:t>
            </a:r>
            <a:r>
              <a:rPr lang="en-US" altLang="zh-CN" sz="1800" dirty="0" smtClean="0"/>
              <a:t>N</a:t>
            </a:r>
            <a:r>
              <a:rPr lang="zh-CN" altLang="en-US" sz="1800" dirty="0" smtClean="0"/>
              <a:t>的</a:t>
            </a:r>
            <a:r>
              <a:rPr lang="zh-CN" altLang="en-US" sz="1800" dirty="0"/>
              <a:t>物品</a:t>
            </a:r>
            <a:r>
              <a:rPr lang="zh-CN" altLang="en-US" sz="1800" dirty="0" smtClean="0"/>
              <a:t>列表</a:t>
            </a:r>
            <a:r>
              <a:rPr lang="en-US" altLang="zh-CN" sz="1800" dirty="0" smtClean="0"/>
              <a:t>R(u)</a:t>
            </a:r>
            <a:r>
              <a:rPr lang="zh-CN" altLang="en-US" sz="1800" dirty="0" smtClean="0"/>
              <a:t>，</a:t>
            </a:r>
            <a:r>
              <a:rPr lang="zh-CN" altLang="en-US" sz="1800" dirty="0"/>
              <a:t>则</a:t>
            </a:r>
            <a:r>
              <a:rPr lang="zh-CN" altLang="en-US" sz="1800" dirty="0">
                <a:solidFill>
                  <a:srgbClr val="0000FF"/>
                </a:solidFill>
              </a:rPr>
              <a:t>覆盖率计算公式如下</a:t>
            </a:r>
            <a:r>
              <a:rPr lang="zh-CN" altLang="en-US" sz="1800" dirty="0"/>
              <a:t>：</a:t>
            </a:r>
            <a:endParaRPr lang="en-US" altLang="zh-CN" sz="1800" dirty="0" smtClean="0"/>
          </a:p>
          <a:p>
            <a:pPr marL="0" indent="0">
              <a:lnSpc>
                <a:spcPct val="150000"/>
              </a:lnSpc>
              <a:buNone/>
            </a:pPr>
            <a:endParaRPr lang="en-US" altLang="zh-CN" sz="1800" dirty="0" smtClean="0">
              <a:latin typeface="+mn-ea"/>
              <a:ea typeface="+mn-ea"/>
            </a:endParaRPr>
          </a:p>
          <a:p>
            <a:pPr marL="0" indent="0">
              <a:lnSpc>
                <a:spcPct val="150000"/>
              </a:lnSpc>
              <a:buNone/>
            </a:pPr>
            <a:endParaRPr lang="en-US" altLang="zh-CN" sz="1800" dirty="0" smtClean="0">
              <a:latin typeface="+mn-ea"/>
              <a:ea typeface="+mn-ea"/>
            </a:endParaRPr>
          </a:p>
          <a:p>
            <a:pPr marL="0" indent="0">
              <a:lnSpc>
                <a:spcPct val="150000"/>
              </a:lnSpc>
              <a:buNone/>
            </a:pPr>
            <a:endParaRPr lang="zh-CN" altLang="en-US" sz="1800" dirty="0"/>
          </a:p>
          <a:p>
            <a:pPr>
              <a:lnSpc>
                <a:spcPct val="150000"/>
              </a:lnSpc>
              <a:buFont typeface="Arial" panose="020B0604020202020204" pitchFamily="34" charset="0"/>
              <a:buChar char="•"/>
            </a:pPr>
            <a:r>
              <a:rPr lang="zh-CN" altLang="en-US" sz="1800" dirty="0"/>
              <a:t>覆盖率是内容提供商关心的指标</a:t>
            </a:r>
            <a:r>
              <a:rPr lang="zh-CN" altLang="en-US" sz="1800" dirty="0" smtClean="0"/>
              <a:t>，</a:t>
            </a:r>
            <a:r>
              <a:rPr lang="zh-CN" altLang="en-US" sz="1800" dirty="0"/>
              <a:t>比如图书出版社可能会很关心他们的书有没有被推荐给用户。如：</a:t>
            </a:r>
            <a:r>
              <a:rPr lang="zh-CN" altLang="en-US" sz="1800" dirty="0"/>
              <a:t>基于流行度的推荐（</a:t>
            </a:r>
            <a:r>
              <a:rPr lang="zh-CN" altLang="en-US" sz="1800" dirty="0"/>
              <a:t>热门排行榜）只会推荐那些热门的物品，因此覆盖率较低</a:t>
            </a:r>
            <a:r>
              <a:rPr lang="zh-CN" altLang="en-US" sz="1800" dirty="0" smtClean="0"/>
              <a:t>。</a:t>
            </a:r>
            <a:endParaRPr lang="en-US" altLang="zh-CN" sz="1800" dirty="0" smtClean="0"/>
          </a:p>
          <a:p>
            <a:pPr>
              <a:lnSpc>
                <a:spcPct val="150000"/>
              </a:lnSpc>
              <a:buFont typeface="Arial" panose="020B0604020202020204" pitchFamily="34" charset="0"/>
              <a:buChar char="•"/>
            </a:pPr>
            <a:r>
              <a:rPr lang="zh-CN" altLang="en-US" sz="1800" dirty="0">
                <a:solidFill>
                  <a:srgbClr val="0000FF"/>
                </a:solidFill>
              </a:rPr>
              <a:t>一个好的推荐系统</a:t>
            </a:r>
            <a:r>
              <a:rPr lang="zh-CN" altLang="en-US" sz="1800" dirty="0"/>
              <a:t>：不仅需要有比较高的用户满意度，也要有较高的覆盖率。</a:t>
            </a:r>
            <a:endParaRPr lang="zh-CN" altLang="en-US" dirty="0"/>
          </a:p>
        </p:txBody>
      </p:sp>
      <p:pic>
        <p:nvPicPr>
          <p:cNvPr id="4" name="图片 3"/>
          <p:cNvPicPr>
            <a:picLocks noChangeAspect="1"/>
          </p:cNvPicPr>
          <p:nvPr/>
        </p:nvPicPr>
        <p:blipFill>
          <a:blip r:embed="rId1"/>
          <a:stretch>
            <a:fillRect/>
          </a:stretch>
        </p:blipFill>
        <p:spPr>
          <a:xfrm>
            <a:off x="3925180" y="2802014"/>
            <a:ext cx="4342857" cy="904762"/>
          </a:xfrm>
          <a:prstGeom prst="rect">
            <a:avLst/>
          </a:prstGeom>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normAutofit/>
          </a:bodyPr>
          <a:lstStyle/>
          <a:p>
            <a:pPr>
              <a:lnSpc>
                <a:spcPct val="150000"/>
              </a:lnSpc>
              <a:buFont typeface="Arial" panose="020B0604020202020204" pitchFamily="34" charset="0"/>
              <a:buChar char="•"/>
            </a:pPr>
            <a:r>
              <a:rPr lang="zh-CN" altLang="en-US" sz="1800">
                <a:solidFill>
                  <a:srgbClr val="0000FF"/>
                </a:solidFill>
                <a:sym typeface="+mn-ea"/>
              </a:rPr>
              <a:t>多样性</a:t>
            </a:r>
            <a:r>
              <a:rPr lang="zh-CN" altLang="en-US" sz="1800">
                <a:sym typeface="+mn-ea"/>
              </a:rPr>
              <a:t>描述了推荐列表中</a:t>
            </a:r>
            <a:r>
              <a:rPr lang="zh-CN" altLang="en-US" sz="1800">
                <a:solidFill>
                  <a:srgbClr val="0000FF"/>
                </a:solidFill>
                <a:sym typeface="+mn-ea"/>
              </a:rPr>
              <a:t>物品两两之间的不相似性</a:t>
            </a:r>
            <a:r>
              <a:rPr lang="zh-CN" altLang="en-US" sz="1800">
                <a:sym typeface="+mn-ea"/>
              </a:rPr>
              <a:t>。</a:t>
            </a:r>
            <a:r>
              <a:rPr lang="zh-CN" altLang="en-US" sz="1800" dirty="0"/>
              <a:t>用户的兴趣是广泛的，在一个视频网站中，用户可能既喜欢看动画片，也喜欢看记录片。那么，为了满足用户广泛的兴趣，推荐列表需要能够覆盖用户不同的兴趣领域，即推荐结果需要具有多样性</a:t>
            </a:r>
            <a:r>
              <a:rPr lang="zh-CN" altLang="en-US" sz="1800" dirty="0" smtClean="0"/>
              <a:t>。假设</a:t>
            </a:r>
            <a:r>
              <a:rPr lang="en-US" altLang="zh-CN" sz="1800" dirty="0" smtClean="0"/>
              <a:t>s(</a:t>
            </a:r>
            <a:r>
              <a:rPr lang="en-US" altLang="zh-CN" sz="1800" dirty="0" err="1" smtClean="0"/>
              <a:t>i</a:t>
            </a:r>
            <a:r>
              <a:rPr lang="en-US" altLang="zh-CN" sz="1800" dirty="0" smtClean="0"/>
              <a:t>, j)</a:t>
            </a:r>
            <a:r>
              <a:rPr lang="zh-CN" altLang="en-US" sz="1800" dirty="0"/>
              <a:t>∈</a:t>
            </a:r>
            <a:r>
              <a:rPr lang="en-US" altLang="zh-CN" sz="1800" dirty="0" smtClean="0"/>
              <a:t>[0,1</a:t>
            </a:r>
            <a:r>
              <a:rPr lang="en-US" altLang="zh-CN" sz="1800" dirty="0"/>
              <a:t>]</a:t>
            </a:r>
            <a:r>
              <a:rPr lang="zh-CN" altLang="en-US" sz="1800" dirty="0"/>
              <a:t>定义了</a:t>
            </a:r>
            <a:r>
              <a:rPr lang="zh-CN" altLang="en-US" sz="1800" dirty="0" smtClean="0"/>
              <a:t>物品</a:t>
            </a:r>
            <a:r>
              <a:rPr lang="en-US" altLang="zh-CN" sz="1800" dirty="0" err="1" smtClean="0"/>
              <a:t>i</a:t>
            </a:r>
            <a:r>
              <a:rPr lang="zh-CN" altLang="en-US" sz="1800" dirty="0" smtClean="0"/>
              <a:t>和</a:t>
            </a:r>
            <a:r>
              <a:rPr lang="en-US" altLang="zh-CN" sz="1800" dirty="0" smtClean="0"/>
              <a:t>j</a:t>
            </a:r>
            <a:r>
              <a:rPr lang="zh-CN" altLang="en-US" sz="1800" dirty="0" smtClean="0"/>
              <a:t>之间</a:t>
            </a:r>
            <a:r>
              <a:rPr lang="zh-CN" altLang="en-US" sz="1800" dirty="0"/>
              <a:t>的相似度，那么</a:t>
            </a:r>
            <a:r>
              <a:rPr lang="zh-CN" altLang="en-US" sz="1800" dirty="0" smtClean="0">
                <a:solidFill>
                  <a:srgbClr val="0000FF"/>
                </a:solidFill>
              </a:rPr>
              <a:t>用户</a:t>
            </a:r>
            <a:r>
              <a:rPr lang="en-US" altLang="zh-CN" sz="1800" dirty="0" smtClean="0">
                <a:solidFill>
                  <a:srgbClr val="0000FF"/>
                </a:solidFill>
              </a:rPr>
              <a:t>u</a:t>
            </a:r>
            <a:r>
              <a:rPr lang="zh-CN" altLang="en-US" sz="1800" dirty="0" smtClean="0">
                <a:solidFill>
                  <a:srgbClr val="0000FF"/>
                </a:solidFill>
              </a:rPr>
              <a:t>的</a:t>
            </a:r>
            <a:r>
              <a:rPr lang="zh-CN" altLang="en-US" sz="1800" dirty="0">
                <a:solidFill>
                  <a:srgbClr val="0000FF"/>
                </a:solidFill>
              </a:rPr>
              <a:t>推荐</a:t>
            </a:r>
            <a:r>
              <a:rPr lang="zh-CN" altLang="en-US" sz="1800" dirty="0" smtClean="0">
                <a:solidFill>
                  <a:srgbClr val="0000FF"/>
                </a:solidFill>
              </a:rPr>
              <a:t>列表</a:t>
            </a:r>
            <a:r>
              <a:rPr lang="en-US" altLang="zh-CN" sz="1800" dirty="0" smtClean="0">
                <a:solidFill>
                  <a:srgbClr val="0000FF"/>
                </a:solidFill>
              </a:rPr>
              <a:t>R(u)</a:t>
            </a:r>
            <a:r>
              <a:rPr lang="zh-CN" altLang="en-US" sz="1800" dirty="0" smtClean="0">
                <a:solidFill>
                  <a:srgbClr val="0000FF"/>
                </a:solidFill>
              </a:rPr>
              <a:t>的</a:t>
            </a:r>
            <a:r>
              <a:rPr lang="zh-CN" altLang="en-US" sz="1800" dirty="0">
                <a:solidFill>
                  <a:srgbClr val="0000FF"/>
                </a:solidFill>
              </a:rPr>
              <a:t>多样性</a:t>
            </a:r>
            <a:r>
              <a:rPr lang="zh-CN" altLang="en-US" sz="1800" dirty="0"/>
              <a:t>定义如下</a:t>
            </a:r>
            <a:r>
              <a:rPr lang="zh-CN" altLang="en-US" sz="1800" dirty="0" smtClean="0"/>
              <a:t>：</a:t>
            </a:r>
            <a:endParaRPr lang="zh-CN" altLang="en-US" sz="1800" dirty="0"/>
          </a:p>
          <a:p>
            <a:pPr marL="0" indent="0">
              <a:lnSpc>
                <a:spcPct val="150000"/>
              </a:lnSpc>
              <a:buNone/>
            </a:pPr>
            <a:endParaRPr lang="en-US" altLang="zh-CN" sz="1800" dirty="0" smtClean="0">
              <a:latin typeface="+mn-ea"/>
              <a:ea typeface="+mn-ea"/>
            </a:endParaRPr>
          </a:p>
          <a:p>
            <a:pPr marL="0" indent="0">
              <a:lnSpc>
                <a:spcPct val="150000"/>
              </a:lnSpc>
              <a:buNone/>
            </a:pPr>
            <a:endParaRPr lang="en-US" altLang="zh-CN" sz="1800" dirty="0" smtClean="0">
              <a:latin typeface="+mn-ea"/>
              <a:ea typeface="+mn-ea"/>
            </a:endParaRPr>
          </a:p>
          <a:p>
            <a:pPr marL="0" indent="0">
              <a:lnSpc>
                <a:spcPct val="150000"/>
              </a:lnSpc>
              <a:buNone/>
            </a:pPr>
            <a:endParaRPr lang="zh-CN" altLang="en-US" sz="1800" dirty="0">
              <a:latin typeface="+mn-ea"/>
              <a:ea typeface="+mn-ea"/>
            </a:endParaRPr>
          </a:p>
          <a:p>
            <a:pPr>
              <a:lnSpc>
                <a:spcPct val="150000"/>
              </a:lnSpc>
              <a:buFont typeface="Arial" panose="020B0604020202020204" pitchFamily="34" charset="0"/>
              <a:buChar char="•"/>
            </a:pPr>
            <a:r>
              <a:rPr lang="zh-CN" altLang="en-US" sz="1800" dirty="0" smtClean="0">
                <a:solidFill>
                  <a:srgbClr val="0000FF"/>
                </a:solidFill>
                <a:latin typeface="+mn-ea"/>
                <a:ea typeface="+mn-ea"/>
              </a:rPr>
              <a:t>推荐</a:t>
            </a:r>
            <a:r>
              <a:rPr lang="zh-CN" altLang="en-US" sz="1800" dirty="0">
                <a:solidFill>
                  <a:srgbClr val="0000FF"/>
                </a:solidFill>
                <a:latin typeface="+mn-ea"/>
                <a:ea typeface="+mn-ea"/>
              </a:rPr>
              <a:t>系统的整体多样性：</a:t>
            </a:r>
            <a:r>
              <a:rPr lang="zh-CN" altLang="en-US" sz="1800" dirty="0">
                <a:latin typeface="+mn-ea"/>
                <a:ea typeface="+mn-ea"/>
              </a:rPr>
              <a:t>可以定义为所有用户推荐列表多样性的平均值：</a:t>
            </a:r>
            <a:endParaRPr lang="zh-CN" altLang="en-US" sz="1800" dirty="0">
              <a:latin typeface="+mn-ea"/>
              <a:ea typeface="+mn-ea"/>
            </a:endParaRPr>
          </a:p>
          <a:p>
            <a:pPr marL="0" indent="0">
              <a:buNone/>
            </a:pPr>
            <a:endParaRPr lang="en-US" altLang="zh-CN" i="1" dirty="0" smtClean="0">
              <a:solidFill>
                <a:prstClr val="black"/>
              </a:solidFill>
              <a:latin typeface="+mn-ea"/>
              <a:ea typeface="+mn-ea"/>
            </a:endParaRPr>
          </a:p>
          <a:p>
            <a:pPr marL="0" indent="0">
              <a:buNone/>
            </a:pPr>
            <a:endParaRPr lang="zh-CN" altLang="en-US" dirty="0">
              <a:latin typeface="+mn-ea"/>
              <a:ea typeface="+mn-ea"/>
            </a:endParaRPr>
          </a:p>
        </p:txBody>
      </p:sp>
      <p:pic>
        <p:nvPicPr>
          <p:cNvPr id="2" name="图片 1"/>
          <p:cNvPicPr>
            <a:picLocks noChangeAspect="1"/>
          </p:cNvPicPr>
          <p:nvPr/>
        </p:nvPicPr>
        <p:blipFill>
          <a:blip r:embed="rId1"/>
          <a:stretch>
            <a:fillRect/>
          </a:stretch>
        </p:blipFill>
        <p:spPr>
          <a:xfrm>
            <a:off x="3876952" y="2857571"/>
            <a:ext cx="4438095" cy="1142857"/>
          </a:xfrm>
          <a:prstGeom prst="rect">
            <a:avLst/>
          </a:prstGeom>
        </p:spPr>
      </p:pic>
      <p:pic>
        <p:nvPicPr>
          <p:cNvPr id="4" name="图片 3"/>
          <p:cNvPicPr>
            <a:picLocks noChangeAspect="1"/>
          </p:cNvPicPr>
          <p:nvPr/>
        </p:nvPicPr>
        <p:blipFill>
          <a:blip r:embed="rId2"/>
          <a:stretch>
            <a:fillRect/>
          </a:stretch>
        </p:blipFill>
        <p:spPr>
          <a:xfrm>
            <a:off x="4069992" y="5043552"/>
            <a:ext cx="4790476" cy="1038095"/>
          </a:xfrm>
          <a:prstGeom prst="rect">
            <a:avLst/>
          </a:prstGeom>
        </p:spPr>
      </p:pic>
      <p:sp>
        <p:nvSpPr>
          <p:cNvPr id="6" name="标题 5"/>
          <p:cNvSpPr>
            <a:spLocks noGrp="1"/>
          </p:cNvSpPr>
          <p:nvPr>
            <p:ph type="title"/>
          </p:nvPr>
        </p:nvSpPr>
        <p:spPr/>
        <p:txBody>
          <a:bodyPr>
            <a:normAutofit/>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zh-CN" altLang="en-US" dirty="0">
                <a:sym typeface="+mn-ea"/>
              </a:rPr>
              <a:t>（多样性</a:t>
            </a:r>
            <a:r>
              <a:rPr lang="zh-CN" altLang="en-US" dirty="0">
                <a:sym typeface="+mn-ea"/>
              </a:rPr>
              <a:t>）</a:t>
            </a:r>
            <a:endParaRPr lang="zh-CN" altLang="en-US" dirty="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normAutofit/>
          </a:bodyPr>
          <a:lstStyle/>
          <a:p>
            <a:pPr eaLnBrk="1" fontAlgn="auto" hangingPunct="1">
              <a:lnSpc>
                <a:spcPct val="150000"/>
              </a:lnSpc>
              <a:spcAft>
                <a:spcPts val="600"/>
              </a:spcAft>
              <a:buFont typeface="Arial" panose="020B0604020202020204" pitchFamily="34" charset="0"/>
              <a:buChar char="•"/>
            </a:pPr>
            <a:r>
              <a:rPr lang="zh-CN" altLang="en-US" sz="1600" dirty="0"/>
              <a:t>用户作为推荐系统的重要参与者，其满意度是评测推荐系统的最需要考量的指标</a:t>
            </a:r>
            <a:r>
              <a:rPr lang="zh-CN" altLang="en-US" sz="1600" dirty="0" smtClean="0"/>
              <a:t>。用户</a:t>
            </a:r>
            <a:r>
              <a:rPr lang="zh-CN" altLang="en-US" sz="1600" dirty="0"/>
              <a:t>满意度没有办法离线计算，只能通过：</a:t>
            </a:r>
            <a:r>
              <a:rPr lang="zh-CN" altLang="en-US" sz="1600" dirty="0">
                <a:solidFill>
                  <a:srgbClr val="0000FF"/>
                </a:solidFill>
              </a:rPr>
              <a:t>用户调查</a:t>
            </a:r>
            <a:r>
              <a:rPr lang="zh-CN" altLang="en-US" sz="1600" dirty="0"/>
              <a:t>、</a:t>
            </a:r>
            <a:r>
              <a:rPr lang="zh-CN" altLang="en-US" sz="1600" dirty="0">
                <a:solidFill>
                  <a:srgbClr val="0000FF"/>
                </a:solidFill>
              </a:rPr>
              <a:t>在线实验获得</a:t>
            </a:r>
            <a:r>
              <a:rPr lang="zh-CN" altLang="en-US" sz="1600" dirty="0" smtClean="0"/>
              <a:t>。</a:t>
            </a:r>
            <a:endParaRPr lang="zh-CN" altLang="en-US" sz="1600" dirty="0"/>
          </a:p>
          <a:p>
            <a:pPr eaLnBrk="1" fontAlgn="auto" hangingPunct="1">
              <a:lnSpc>
                <a:spcPct val="150000"/>
              </a:lnSpc>
              <a:spcAft>
                <a:spcPts val="600"/>
              </a:spcAft>
              <a:buFont typeface="Arial" panose="020B0604020202020204" pitchFamily="34" charset="0"/>
              <a:buChar char="•"/>
            </a:pPr>
            <a:r>
              <a:rPr lang="zh-CN" altLang="en-US" sz="1600" dirty="0"/>
              <a:t>用户调查中，获得用户满意度主要是通过</a:t>
            </a:r>
            <a:r>
              <a:rPr lang="zh-CN" altLang="en-US" sz="1600" dirty="0">
                <a:solidFill>
                  <a:srgbClr val="0000FF"/>
                </a:solidFill>
              </a:rPr>
              <a:t>调查问卷的形式</a:t>
            </a:r>
            <a:r>
              <a:rPr lang="zh-CN" altLang="en-US" sz="1600" dirty="0" smtClean="0"/>
              <a:t>。</a:t>
            </a:r>
            <a:endParaRPr lang="zh-CN" altLang="en-US" sz="1600" dirty="0"/>
          </a:p>
          <a:p>
            <a:pPr eaLnBrk="1" fontAlgn="auto" hangingPunct="1">
              <a:lnSpc>
                <a:spcPct val="150000"/>
              </a:lnSpc>
              <a:spcAft>
                <a:spcPts val="600"/>
              </a:spcAft>
              <a:buFont typeface="Arial" panose="020B0604020202020204" pitchFamily="34" charset="0"/>
              <a:buChar char="•"/>
            </a:pPr>
            <a:r>
              <a:rPr lang="zh-CN" altLang="en-US" sz="1600" dirty="0"/>
              <a:t>在线系统中，用户满意度主要通过一些对用户行为的统计得到。比如在电子商务网站中，用户如果购买了推荐的商品，就表示他们在一定程度上满意。因此，我们可以</a:t>
            </a:r>
            <a:r>
              <a:rPr lang="zh-CN" altLang="en-US" sz="1600" dirty="0">
                <a:solidFill>
                  <a:srgbClr val="0000FF"/>
                </a:solidFill>
              </a:rPr>
              <a:t>利用购买率度量用户的满意度</a:t>
            </a:r>
            <a:r>
              <a:rPr lang="zh-CN" altLang="en-US" sz="1600" dirty="0"/>
              <a:t>。</a:t>
            </a:r>
            <a:endParaRPr lang="zh-CN" altLang="en-US" sz="1600" dirty="0"/>
          </a:p>
          <a:p>
            <a:pPr eaLnBrk="1" fontAlgn="auto" hangingPunct="1">
              <a:lnSpc>
                <a:spcPct val="150000"/>
              </a:lnSpc>
              <a:spcAft>
                <a:spcPts val="600"/>
              </a:spcAft>
              <a:buFont typeface="Arial" panose="020B0604020202020204" pitchFamily="34" charset="0"/>
              <a:buChar char="•"/>
            </a:pPr>
            <a:r>
              <a:rPr lang="zh-CN" altLang="en-US" sz="1600" dirty="0"/>
              <a:t>此外，有时会通过设计一些用户</a:t>
            </a:r>
            <a:r>
              <a:rPr lang="zh-CN" altLang="en-US" sz="1600" dirty="0">
                <a:solidFill>
                  <a:srgbClr val="0000FF"/>
                </a:solidFill>
              </a:rPr>
              <a:t>反馈界面收集用户满意度</a:t>
            </a:r>
            <a:r>
              <a:rPr lang="zh-CN" altLang="en-US" sz="1600" dirty="0"/>
              <a:t>。比如一些</a:t>
            </a:r>
            <a:r>
              <a:rPr lang="en-US" altLang="zh-CN" sz="1600" dirty="0"/>
              <a:t>APP</a:t>
            </a:r>
            <a:r>
              <a:rPr lang="zh-CN" altLang="en-US" sz="1600" dirty="0"/>
              <a:t>中会设计</a:t>
            </a:r>
            <a:r>
              <a:rPr lang="zh-CN" altLang="en-US" sz="1600" u="sng" dirty="0"/>
              <a:t>“不感兴趣”的按钮</a:t>
            </a:r>
            <a:r>
              <a:rPr lang="zh-CN" altLang="en-US" sz="1600" dirty="0"/>
              <a:t>，通过统计按钮的点击情况就可以度量系统的用户满意度。更一般的情况下，我们可以用</a:t>
            </a:r>
            <a:r>
              <a:rPr lang="zh-CN" altLang="en-US" sz="1600" u="sng" dirty="0"/>
              <a:t>点击率、用户停留时间和转化率</a:t>
            </a:r>
            <a:r>
              <a:rPr lang="zh-CN" altLang="en-US" sz="1600" dirty="0"/>
              <a:t>等指标度量用户的满意度。</a:t>
            </a:r>
            <a:endParaRPr lang="zh-CN" altLang="en-US" sz="1600" dirty="0"/>
          </a:p>
          <a:p>
            <a:pPr marL="0" indent="0">
              <a:buNone/>
            </a:pPr>
            <a:endParaRPr lang="zh-CN" altLang="en-US" sz="1600" dirty="0"/>
          </a:p>
        </p:txBody>
      </p:sp>
      <p:pic>
        <p:nvPicPr>
          <p:cNvPr id="4" name="图片 3"/>
          <p:cNvPicPr>
            <a:picLocks noChangeAspect="1"/>
          </p:cNvPicPr>
          <p:nvPr/>
        </p:nvPicPr>
        <p:blipFill>
          <a:blip r:embed="rId1"/>
          <a:stretch>
            <a:fillRect/>
          </a:stretch>
        </p:blipFill>
        <p:spPr>
          <a:xfrm>
            <a:off x="6189980" y="4372610"/>
            <a:ext cx="3263265" cy="2030730"/>
          </a:xfrm>
          <a:prstGeom prst="rect">
            <a:avLst/>
          </a:prstGeom>
        </p:spPr>
      </p:pic>
      <p:sp>
        <p:nvSpPr>
          <p:cNvPr id="5" name="标题 4"/>
          <p:cNvSpPr>
            <a:spLocks noGrp="1"/>
          </p:cNvSpPr>
          <p:nvPr>
            <p:ph type="title"/>
          </p:nvPr>
        </p:nvSpPr>
        <p:spPr/>
        <p:txBody>
          <a:bodyPr>
            <a:normAutofit/>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定性</a:t>
            </a:r>
            <a:r>
              <a:rPr lang="zh-CN" altLang="en-US" dirty="0" smtClean="0">
                <a:sym typeface="+mn-ea"/>
              </a:rPr>
              <a:t>指标</a:t>
            </a:r>
            <a:r>
              <a:rPr lang="en-US" altLang="zh-CN" dirty="0" smtClean="0">
                <a:sym typeface="+mn-ea"/>
              </a:rPr>
              <a:t>1</a:t>
            </a:r>
            <a:r>
              <a:rPr lang="zh-CN" altLang="en-US" dirty="0">
                <a:sym typeface="+mn-ea"/>
              </a:rPr>
              <a:t>（用户满意度</a:t>
            </a:r>
            <a:r>
              <a:rPr lang="zh-CN" altLang="en-US" dirty="0">
                <a:sym typeface="+mn-ea"/>
              </a:rPr>
              <a:t>）</a:t>
            </a:r>
            <a:endParaRPr lang="zh-CN" altLang="en-US" dirty="0"/>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65"/>
            <a:ext cx="10972800" cy="4006850"/>
          </a:xfrm>
        </p:spPr>
        <p:txBody>
          <a:bodyPr>
            <a:normAutofit/>
          </a:bodyPr>
          <a:lstStyle/>
          <a:p>
            <a:pPr eaLnBrk="1" fontAlgn="auto" hangingPunct="1">
              <a:lnSpc>
                <a:spcPct val="150000"/>
              </a:lnSpc>
              <a:spcAft>
                <a:spcPts val="600"/>
              </a:spcAft>
              <a:buFont typeface="Arial" panose="020B0604020202020204" pitchFamily="34" charset="0"/>
              <a:buChar char="•"/>
            </a:pPr>
            <a:r>
              <a:rPr lang="zh-CN" altLang="en-US" sz="1800" dirty="0">
                <a:solidFill>
                  <a:srgbClr val="0000FF"/>
                </a:solidFill>
              </a:rPr>
              <a:t>新颖性</a:t>
            </a:r>
            <a:r>
              <a:rPr lang="zh-CN" altLang="en-US" sz="1800" dirty="0"/>
              <a:t>：指给用户推荐他们以前没有见过的物品。在一个网站中实现新颖性的最简单办法是，把那些用户之前在网站中对其有过行为的物品从推荐列表中过滤掉。比如在一个视频网站中，新颖的推荐不应该给用户推荐那些他们已经看过、打过分或者浏览过的视频（去重：</a:t>
            </a:r>
            <a:r>
              <a:rPr lang="zh-CN" altLang="en-US" sz="1800" dirty="0"/>
              <a:t>一般可以在推荐的召回之后，排序之前做去重</a:t>
            </a:r>
            <a:r>
              <a:rPr lang="zh-CN" altLang="en-US" sz="1800" dirty="0"/>
              <a:t>）。</a:t>
            </a:r>
            <a:endParaRPr lang="zh-CN" altLang="en-US" sz="1800" dirty="0"/>
          </a:p>
          <a:p>
            <a:pPr eaLnBrk="1" fontAlgn="auto" hangingPunct="1">
              <a:lnSpc>
                <a:spcPct val="150000"/>
              </a:lnSpc>
              <a:spcAft>
                <a:spcPts val="600"/>
              </a:spcAft>
              <a:buFont typeface="Arial" panose="020B0604020202020204" pitchFamily="34" charset="0"/>
              <a:buChar char="•"/>
            </a:pPr>
            <a:r>
              <a:rPr lang="zh-CN" altLang="en-US" sz="1800">
                <a:solidFill>
                  <a:srgbClr val="0000FF"/>
                </a:solidFill>
                <a:sym typeface="+mn-ea"/>
              </a:rPr>
              <a:t>惊喜度：</a:t>
            </a:r>
            <a:r>
              <a:rPr lang="zh-CN" altLang="en-US" sz="1800" dirty="0"/>
              <a:t>目前并没有什么公认的</a:t>
            </a:r>
            <a:r>
              <a:rPr lang="zh-CN" altLang="en-US" sz="1800" dirty="0">
                <a:solidFill>
                  <a:srgbClr val="0000FF"/>
                </a:solidFill>
              </a:rPr>
              <a:t>惊喜度</a:t>
            </a:r>
            <a:r>
              <a:rPr lang="zh-CN" altLang="en-US" sz="1800" dirty="0"/>
              <a:t>指标定义方式，这里给出一种</a:t>
            </a:r>
            <a:r>
              <a:rPr lang="zh-CN" altLang="en-US" sz="1800" dirty="0">
                <a:solidFill>
                  <a:srgbClr val="0000FF"/>
                </a:solidFill>
              </a:rPr>
              <a:t>定性的度量方式</a:t>
            </a:r>
            <a:r>
              <a:rPr lang="zh-CN" altLang="en-US" sz="1800" dirty="0"/>
              <a:t>：</a:t>
            </a:r>
            <a:r>
              <a:rPr lang="en-US" altLang="zh-CN" sz="1800" dirty="0"/>
              <a:t>1</a:t>
            </a:r>
            <a:r>
              <a:rPr lang="zh-CN" altLang="en-US" sz="1800" dirty="0"/>
              <a:t>）是和用户历史上喜欢的物品不相似，</a:t>
            </a:r>
            <a:r>
              <a:rPr lang="en-US" altLang="zh-CN" sz="1800" dirty="0"/>
              <a:t>2</a:t>
            </a:r>
            <a:r>
              <a:rPr lang="zh-CN" altLang="en-US" sz="1800" dirty="0"/>
              <a:t>）而且</a:t>
            </a:r>
            <a:r>
              <a:rPr lang="zh-CN" altLang="en-US" sz="1800" dirty="0"/>
              <a:t>用户却觉得满意的推荐</a:t>
            </a:r>
            <a:r>
              <a:rPr lang="zh-CN" altLang="en-US" sz="1800" dirty="0" smtClean="0"/>
              <a:t>。比如，</a:t>
            </a:r>
            <a:r>
              <a:rPr lang="zh-CN" altLang="en-US" sz="1800" dirty="0"/>
              <a:t>一个用户观看电影的历史，得到这些电影的演员和导演集合 </a:t>
            </a:r>
            <a:r>
              <a:rPr lang="en-US" altLang="zh-CN" sz="1800" dirty="0"/>
              <a:t>A</a:t>
            </a:r>
            <a:r>
              <a:rPr lang="zh-CN" altLang="en-US" sz="1800" dirty="0"/>
              <a:t>，然后给用户推荐一个不属于集合</a:t>
            </a:r>
            <a:r>
              <a:rPr lang="en-US" altLang="zh-CN" sz="1800" dirty="0"/>
              <a:t>A</a:t>
            </a:r>
            <a:r>
              <a:rPr lang="zh-CN" altLang="en-US" sz="1800" dirty="0"/>
              <a:t>的导演和演员创作的电影，而用户表示非常满意，这样就实现了一个惊喜度很高的推荐。</a:t>
            </a:r>
            <a:endParaRPr lang="zh-CN" altLang="en-US" sz="1800" dirty="0"/>
          </a:p>
          <a:p>
            <a:pPr marL="0" indent="0">
              <a:buNone/>
            </a:pPr>
            <a:endParaRPr lang="zh-CN" altLang="en-US" sz="1800" dirty="0"/>
          </a:p>
        </p:txBody>
      </p:sp>
      <p:sp>
        <p:nvSpPr>
          <p:cNvPr id="6" name="标题 5"/>
          <p:cNvSpPr>
            <a:spLocks noGrp="1"/>
          </p:cNvSpPr>
          <p:nvPr>
            <p:ph type="title"/>
          </p:nvPr>
        </p:nvSpPr>
        <p:spPr/>
        <p:txBody>
          <a:bodyPr>
            <a:normAutofit/>
          </a:bodyPr>
          <a:p>
            <a:r>
              <a:rPr lang="en-US" altLang="zh-CN" dirty="0">
                <a:sym typeface="+mn-ea"/>
              </a:rPr>
              <a:t>1.4 </a:t>
            </a:r>
            <a:r>
              <a:rPr lang="zh-CN" altLang="en-US" dirty="0">
                <a:sym typeface="+mn-ea"/>
              </a:rPr>
              <a:t>推荐系统评测</a:t>
            </a:r>
            <a:r>
              <a:rPr lang="en-US" altLang="zh-CN" dirty="0">
                <a:sym typeface="+mn-ea"/>
              </a:rPr>
              <a:t>——</a:t>
            </a:r>
            <a:r>
              <a:rPr lang="zh-CN" altLang="en-US" dirty="0">
                <a:sym typeface="+mn-ea"/>
              </a:rPr>
              <a:t>定量</a:t>
            </a:r>
            <a:r>
              <a:rPr lang="zh-CN" altLang="en-US" dirty="0" smtClean="0">
                <a:sym typeface="+mn-ea"/>
              </a:rPr>
              <a:t>指标</a:t>
            </a:r>
            <a:r>
              <a:rPr lang="en-US" altLang="zh-CN" dirty="0" smtClean="0">
                <a:sym typeface="+mn-ea"/>
              </a:rPr>
              <a:t>2</a:t>
            </a:r>
            <a:r>
              <a:rPr lang="zh-CN" altLang="en-US" dirty="0">
                <a:sym typeface="+mn-ea"/>
              </a:rPr>
              <a:t>（新颖性、惊喜度</a:t>
            </a:r>
            <a:r>
              <a:rPr lang="zh-CN" altLang="en-US" dirty="0">
                <a:sym typeface="+mn-ea"/>
              </a:rPr>
              <a:t>）</a:t>
            </a:r>
            <a:endParaRPr lang="zh-CN" altLang="en-US" dirty="0"/>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课程目录</a:t>
            </a:r>
            <a:endParaRPr lang="zh-CN" altLang="en-US" dirty="0">
              <a:solidFill>
                <a:srgbClr val="0000FF"/>
              </a:solidFill>
            </a:endParaRPr>
          </a:p>
        </p:txBody>
      </p:sp>
      <p:pic>
        <p:nvPicPr>
          <p:cNvPr id="5" name="图片 4"/>
          <p:cNvPicPr>
            <a:picLocks noChangeAspect="1"/>
          </p:cNvPicPr>
          <p:nvPr>
            <p:custDataLst>
              <p:tags r:id="rId1"/>
            </p:custDataLst>
          </p:nvPr>
        </p:nvPicPr>
        <p:blipFill>
          <a:blip r:embed="rId2"/>
          <a:stretch>
            <a:fillRect/>
          </a:stretch>
        </p:blipFill>
        <p:spPr>
          <a:xfrm>
            <a:off x="991870" y="1222375"/>
            <a:ext cx="10402570" cy="4752975"/>
          </a:xfrm>
          <a:prstGeom prst="rect">
            <a:avLst/>
          </a:prstGeom>
        </p:spPr>
      </p:pic>
      <p:sp>
        <p:nvSpPr>
          <p:cNvPr id="3" name="矩形 2"/>
          <p:cNvSpPr/>
          <p:nvPr/>
        </p:nvSpPr>
        <p:spPr>
          <a:xfrm>
            <a:off x="7158990" y="4551680"/>
            <a:ext cx="3803650" cy="1251902"/>
          </a:xfrm>
          <a:prstGeom prst="rect">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发展挑战</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normAutofit/>
          </a:bodyPr>
          <a:lstStyle/>
          <a:p>
            <a:pPr>
              <a:lnSpc>
                <a:spcPct val="150000"/>
              </a:lnSpc>
              <a:buFont typeface="Arial" panose="020B0604020202020204" pitchFamily="34" charset="0"/>
              <a:buChar char="•"/>
            </a:pPr>
            <a:r>
              <a:rPr lang="zh-CN" altLang="en-US" dirty="0"/>
              <a:t>冷启动问题：用户冷启动，物品冷启动</a:t>
            </a:r>
            <a:endParaRPr lang="zh-CN" altLang="en-US" dirty="0"/>
          </a:p>
          <a:p>
            <a:pPr>
              <a:lnSpc>
                <a:spcPct val="150000"/>
              </a:lnSpc>
              <a:buFont typeface="Arial" panose="020B0604020202020204" pitchFamily="34" charset="0"/>
              <a:buChar char="•"/>
            </a:pPr>
            <a:r>
              <a:rPr lang="zh-CN" altLang="en-US" dirty="0"/>
              <a:t>数据稀疏条件下的推荐精度问题</a:t>
            </a:r>
            <a:endParaRPr lang="zh-CN" altLang="en-US" dirty="0"/>
          </a:p>
          <a:p>
            <a:pPr>
              <a:lnSpc>
                <a:spcPct val="150000"/>
              </a:lnSpc>
              <a:buFont typeface="Arial" panose="020B0604020202020204" pitchFamily="34" charset="0"/>
              <a:buChar char="•"/>
            </a:pPr>
            <a:r>
              <a:rPr lang="zh-CN" altLang="en-US" dirty="0"/>
              <a:t>推荐的多样性、新颖性问题</a:t>
            </a:r>
            <a:endParaRPr lang="zh-CN" altLang="en-US" dirty="0"/>
          </a:p>
          <a:p>
            <a:pPr>
              <a:lnSpc>
                <a:spcPct val="150000"/>
              </a:lnSpc>
              <a:buFont typeface="Arial" panose="020B0604020202020204" pitchFamily="34" charset="0"/>
              <a:buChar char="•"/>
            </a:pPr>
            <a:r>
              <a:rPr lang="zh-CN" altLang="en-US" dirty="0"/>
              <a:t>实时计算、大数据存储</a:t>
            </a:r>
            <a:endParaRPr lang="zh-CN" altLang="en-US" dirty="0"/>
          </a:p>
          <a:p>
            <a:pPr>
              <a:lnSpc>
                <a:spcPct val="150000"/>
              </a:lnSpc>
              <a:buFont typeface="Arial" panose="020B0604020202020204" pitchFamily="34" charset="0"/>
              <a:buChar char="•"/>
            </a:pPr>
            <a:r>
              <a:rPr lang="zh-CN" altLang="en-US" dirty="0"/>
              <a:t>推荐系统中的用户隐私问题</a:t>
            </a:r>
            <a:endParaRPr lang="zh-CN" altLang="en-US" dirty="0"/>
          </a:p>
          <a:p>
            <a:pPr marL="0" indent="0">
              <a:buNone/>
            </a:pPr>
            <a:endParaRPr lang="zh-CN" altLang="en-US" dirty="0"/>
          </a:p>
        </p:txBody>
      </p:sp>
      <p:pic>
        <p:nvPicPr>
          <p:cNvPr id="6" name="Picture 2" descr="âæ¨èç³»ç» åå±è¶å¿âçå¾çæç´¢ç»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3118" y="2931738"/>
            <a:ext cx="4624623" cy="3083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发展趋势</a:t>
            </a:r>
            <a:endParaRPr lang="zh-CN" altLang="en-US" dirty="0"/>
          </a:p>
        </p:txBody>
      </p:sp>
      <p:cxnSp>
        <p:nvCxnSpPr>
          <p:cNvPr id="8" name="直接连接符 56"/>
          <p:cNvCxnSpPr/>
          <p:nvPr/>
        </p:nvCxnSpPr>
        <p:spPr>
          <a:xfrm flipV="1">
            <a:off x="9976403" y="1855278"/>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950623" y="2407044"/>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占位符 1"/>
          <p:cNvSpPr>
            <a:spLocks noGrp="1"/>
          </p:cNvSpPr>
          <p:nvPr>
            <p:ph type="body" idx="1"/>
          </p:nvPr>
        </p:nvSpPr>
        <p:spPr>
          <a:xfrm>
            <a:off x="609600" y="1155033"/>
            <a:ext cx="10972800" cy="5309937"/>
          </a:xfrm>
        </p:spPr>
        <p:txBody>
          <a:bodyPr/>
          <a:lstStyle/>
          <a:p>
            <a:pPr>
              <a:lnSpc>
                <a:spcPct val="150000"/>
              </a:lnSpc>
              <a:buFont typeface="Arial" panose="020B0604020202020204" pitchFamily="34" charset="0"/>
              <a:buChar char="•"/>
            </a:pPr>
            <a:r>
              <a:rPr lang="zh-CN" altLang="en-US" dirty="0"/>
              <a:t>移动环境下推荐系统成为主流</a:t>
            </a:r>
            <a:endParaRPr lang="zh-CN" altLang="en-US" dirty="0"/>
          </a:p>
          <a:p>
            <a:pPr>
              <a:lnSpc>
                <a:spcPct val="150000"/>
              </a:lnSpc>
              <a:buFont typeface="Arial" panose="020B0604020202020204" pitchFamily="34" charset="0"/>
              <a:buChar char="•"/>
            </a:pPr>
            <a:r>
              <a:rPr lang="zh-CN" altLang="en-US" dirty="0"/>
              <a:t>近乎实时的个性化推荐服务</a:t>
            </a:r>
            <a:endParaRPr lang="zh-CN" altLang="en-US" dirty="0"/>
          </a:p>
          <a:p>
            <a:pPr>
              <a:lnSpc>
                <a:spcPct val="150000"/>
              </a:lnSpc>
              <a:buFont typeface="Arial" panose="020B0604020202020204" pitchFamily="34" charset="0"/>
              <a:buChar char="•"/>
            </a:pPr>
            <a:r>
              <a:rPr lang="zh-CN" altLang="en-US" dirty="0"/>
              <a:t>可解释的推荐系统</a:t>
            </a:r>
            <a:endParaRPr lang="zh-CN" altLang="en-US" dirty="0"/>
          </a:p>
          <a:p>
            <a:pPr>
              <a:lnSpc>
                <a:spcPct val="150000"/>
              </a:lnSpc>
              <a:buFont typeface="Arial" panose="020B0604020202020204" pitchFamily="34" charset="0"/>
              <a:buChar char="•"/>
            </a:pPr>
            <a:r>
              <a:rPr lang="zh-CN" altLang="en-US" dirty="0"/>
              <a:t>完整的推荐系统引擎 </a:t>
            </a:r>
            <a:r>
              <a:rPr lang="en-US" altLang="zh-CN" dirty="0"/>
              <a:t>+ </a:t>
            </a:r>
            <a:r>
              <a:rPr lang="zh-CN" altLang="en-US" dirty="0"/>
              <a:t>推荐系统作为云服务方式提供</a:t>
            </a:r>
            <a:endParaRPr lang="zh-CN" altLang="en-US" dirty="0"/>
          </a:p>
        </p:txBody>
      </p:sp>
      <p:pic>
        <p:nvPicPr>
          <p:cNvPr id="6" name="Picture 2" descr="https://inews.gtimg.com/newsapp_bt/0/3133959136/6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92299" y="3392614"/>
            <a:ext cx="4409790" cy="2937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txBox="1">
            <a:spLocks noGrp="1"/>
          </p:cNvSpPr>
          <p:nvPr>
            <p:ph type="title"/>
          </p:nvPr>
        </p:nvSpPr>
        <p:spPr>
          <a:prstGeom prst="rect">
            <a:avLst/>
          </a:prstGeom>
        </p:spPr>
        <p:txBody>
          <a:bodyPr/>
          <a:lstStyle/>
          <a:p>
            <a:pPr hangingPunct="0"/>
            <a:r>
              <a:rPr kumimoji="1" lang="zh-CN" altLang="en-US" dirty="0">
                <a:latin typeface="黑体" panose="02010609060101010101" charset="-122"/>
                <a:ea typeface="黑体" panose="02010609060101010101" charset="-122"/>
                <a:cs typeface="Calibri" panose="020F0502020204030204"/>
                <a:sym typeface="Calibri" panose="020F0502020204030204"/>
              </a:rPr>
              <a:t>第一章 推荐系统概述</a:t>
            </a:r>
            <a:endParaRPr kumimoji="1" lang="zh-CN" altLang="en-US" dirty="0">
              <a:latin typeface="黑体" panose="02010609060101010101" charset="-122"/>
              <a:ea typeface="黑体" panose="02010609060101010101" charset="-122"/>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本章</a:t>
            </a:r>
            <a:r>
              <a:rPr lang="zh-CN" altLang="en-US" dirty="0" smtClean="0"/>
              <a:t>小结</a:t>
            </a:r>
            <a:endParaRPr lang="zh-CN" altLang="en-US" dirty="0"/>
          </a:p>
        </p:txBody>
      </p:sp>
      <p:cxnSp>
        <p:nvCxnSpPr>
          <p:cNvPr id="8" name="直接连接符 56"/>
          <p:cNvCxnSpPr/>
          <p:nvPr/>
        </p:nvCxnSpPr>
        <p:spPr>
          <a:xfrm flipV="1">
            <a:off x="14273778" y="2838224"/>
            <a:ext cx="0" cy="637066"/>
          </a:xfrm>
          <a:prstGeom prst="line">
            <a:avLst/>
          </a:prstGeom>
          <a:ln w="3175">
            <a:solidFill>
              <a:srgbClr val="FFFFFF">
                <a:alpha val="45882"/>
              </a:srgb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4247998" y="3389990"/>
            <a:ext cx="95452" cy="95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5" name="图片 4"/>
          <p:cNvPicPr>
            <a:picLocks noChangeAspect="1"/>
          </p:cNvPicPr>
          <p:nvPr>
            <p:custDataLst>
              <p:tags r:id="rId1"/>
            </p:custDataLst>
          </p:nvPr>
        </p:nvPicPr>
        <p:blipFill>
          <a:blip r:embed="rId2"/>
          <a:stretch>
            <a:fillRect/>
          </a:stretch>
        </p:blipFill>
        <p:spPr>
          <a:xfrm>
            <a:off x="991870" y="1222375"/>
            <a:ext cx="10402570" cy="4752975"/>
          </a:xfrm>
          <a:prstGeom prst="rect">
            <a:avLst/>
          </a:prstGeom>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标题 1"/>
          <p:cNvSpPr txBox="1">
            <a:spLocks noGrp="1"/>
          </p:cNvSpPr>
          <p:nvPr>
            <p:ph type="title"/>
          </p:nvPr>
        </p:nvSpPr>
        <p:spPr>
          <a:xfrm>
            <a:off x="914400" y="2693987"/>
            <a:ext cx="10363200" cy="1470025"/>
          </a:xfrm>
          <a:prstGeom prst="rect">
            <a:avLst/>
          </a:prstGeom>
        </p:spPr>
        <p:txBody>
          <a:bodyPr/>
          <a:lstStyle/>
          <a:p>
            <a:pPr defTabSz="914400" hangingPunct="0">
              <a:spcBef>
                <a:spcPts val="0"/>
              </a:spcBef>
            </a:pPr>
            <a:r>
              <a:rPr kumimoji="1" sz="4400" b="1" dirty="0" err="1">
                <a:solidFill>
                  <a:schemeClr val="bg1"/>
                </a:solidFill>
                <a:latin typeface="+mj-ea"/>
                <a:cs typeface="Calibri" panose="020F0502020204030204"/>
              </a:rPr>
              <a:t>谢谢</a:t>
            </a:r>
            <a:endParaRPr kumimoji="1" sz="4400" b="1" dirty="0">
              <a:solidFill>
                <a:schemeClr val="bg1"/>
              </a:solidFill>
              <a:latin typeface="+mj-ea"/>
              <a:cs typeface="Calibri" panose="020F0502020204030204"/>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课程目录</a:t>
            </a:r>
            <a:endParaRPr lang="zh-CN" altLang="en-US" dirty="0">
              <a:solidFill>
                <a:srgbClr val="0000FF"/>
              </a:solidFill>
            </a:endParaRPr>
          </a:p>
        </p:txBody>
      </p:sp>
      <p:pic>
        <p:nvPicPr>
          <p:cNvPr id="5" name="图片 4"/>
          <p:cNvPicPr>
            <a:picLocks noChangeAspect="1"/>
          </p:cNvPicPr>
          <p:nvPr>
            <p:custDataLst>
              <p:tags r:id="rId1"/>
            </p:custDataLst>
          </p:nvPr>
        </p:nvPicPr>
        <p:blipFill>
          <a:blip r:embed="rId2"/>
          <a:stretch>
            <a:fillRect/>
          </a:stretch>
        </p:blipFill>
        <p:spPr>
          <a:xfrm>
            <a:off x="991870" y="1222375"/>
            <a:ext cx="10402570" cy="4752975"/>
          </a:xfrm>
          <a:prstGeom prst="rect">
            <a:avLst/>
          </a:prstGeom>
        </p:spPr>
      </p:pic>
      <p:sp>
        <p:nvSpPr>
          <p:cNvPr id="3" name="矩形 2"/>
          <p:cNvSpPr/>
          <p:nvPr/>
        </p:nvSpPr>
        <p:spPr>
          <a:xfrm>
            <a:off x="991870" y="1361440"/>
            <a:ext cx="4321810" cy="2032000"/>
          </a:xfrm>
          <a:prstGeom prst="rect">
            <a:avLst/>
          </a:prstGeom>
          <a:noFill/>
          <a:ln w="25400" cap="flat">
            <a:solidFill>
              <a:srgbClr val="FF0000"/>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sym typeface="+mn-ea"/>
              </a:rPr>
              <a:t>1.1 </a:t>
            </a:r>
            <a:r>
              <a:rPr kumimoji="1" lang="zh-CN" altLang="en-US" dirty="0">
                <a:sym typeface="+mn-ea"/>
              </a:rPr>
              <a:t>推荐系统的背景与价值</a:t>
            </a:r>
            <a:r>
              <a:rPr kumimoji="1" lang="en-US" altLang="zh-CN" dirty="0">
                <a:sym typeface="+mn-ea"/>
              </a:rPr>
              <a:t>1——</a:t>
            </a:r>
            <a:r>
              <a:rPr kumimoji="1" lang="zh-CN" altLang="en-US" dirty="0">
                <a:sym typeface="+mn-ea"/>
              </a:rPr>
              <a:t>应用场景</a:t>
            </a:r>
            <a:r>
              <a:rPr kumimoji="1" lang="zh-CN" altLang="en-US" dirty="0">
                <a:sym typeface="+mn-ea"/>
              </a:rPr>
              <a:t>网易音乐</a:t>
            </a:r>
            <a:endParaRPr lang="zh-CN" altLang="en-US" dirty="0"/>
          </a:p>
        </p:txBody>
      </p:sp>
      <p:sp>
        <p:nvSpPr>
          <p:cNvPr id="3" name="文本占位符 2"/>
          <p:cNvSpPr>
            <a:spLocks noGrp="1"/>
          </p:cNvSpPr>
          <p:nvPr>
            <p:ph type="body" idx="1"/>
          </p:nvPr>
        </p:nvSpPr>
        <p:spPr/>
        <p:txBody>
          <a:bodyPr/>
          <a:lstStyle/>
          <a:p>
            <a:pPr>
              <a:lnSpc>
                <a:spcPct val="150000"/>
              </a:lnSpc>
            </a:pPr>
            <a:r>
              <a:rPr lang="zh-CN" altLang="en-US" dirty="0"/>
              <a:t>个性化推荐：在</a:t>
            </a:r>
            <a:r>
              <a:rPr lang="zh-CN" altLang="en-US" dirty="0">
                <a:solidFill>
                  <a:srgbClr val="0000FF"/>
                </a:solidFill>
              </a:rPr>
              <a:t>面向用户的互联网产品</a:t>
            </a:r>
            <a:r>
              <a:rPr lang="zh-CN" altLang="en-US" dirty="0"/>
              <a:t>中发挥着极其重要的作用。</a:t>
            </a:r>
            <a:endParaRPr lang="zh-CN" altLang="en-US" dirty="0"/>
          </a:p>
          <a:p>
            <a:pPr>
              <a:lnSpc>
                <a:spcPct val="150000"/>
              </a:lnSpc>
            </a:pPr>
            <a:r>
              <a:rPr lang="en-US" altLang="zh-CN" dirty="0" smtClean="0"/>
              <a:t>YouTube</a:t>
            </a:r>
            <a:r>
              <a:rPr lang="zh-CN" altLang="en-US" dirty="0"/>
              <a:t>主页：</a:t>
            </a:r>
            <a:r>
              <a:rPr lang="en-US" altLang="zh-CN" dirty="0"/>
              <a:t>6</a:t>
            </a:r>
            <a:r>
              <a:rPr lang="en-US" altLang="zh-CN" dirty="0"/>
              <a:t>0%+</a:t>
            </a:r>
            <a:r>
              <a:rPr lang="zh-CN" altLang="en-US" dirty="0"/>
              <a:t>的视频点击率；</a:t>
            </a:r>
            <a:endParaRPr lang="zh-CN" altLang="en-US" dirty="0"/>
          </a:p>
          <a:p>
            <a:pPr>
              <a:lnSpc>
                <a:spcPct val="150000"/>
              </a:lnSpc>
            </a:pPr>
            <a:r>
              <a:rPr lang="en-US" altLang="zh-CN" dirty="0" smtClean="0"/>
              <a:t>Netflix</a:t>
            </a:r>
            <a:r>
              <a:rPr lang="zh-CN" altLang="en-US" dirty="0"/>
              <a:t>观影站点：</a:t>
            </a:r>
            <a:r>
              <a:rPr lang="en-US" altLang="zh-CN" dirty="0"/>
              <a:t>5</a:t>
            </a:r>
            <a:r>
              <a:rPr lang="en-US" altLang="zh-CN" dirty="0"/>
              <a:t>0%+</a:t>
            </a:r>
            <a:r>
              <a:rPr lang="zh-CN" altLang="en-US" dirty="0"/>
              <a:t>的观看记录，每年</a:t>
            </a:r>
            <a:r>
              <a:rPr lang="en-US" altLang="zh-CN" dirty="0"/>
              <a:t>10</a:t>
            </a:r>
            <a:r>
              <a:rPr lang="zh-CN" altLang="en-US" dirty="0"/>
              <a:t>亿</a:t>
            </a:r>
            <a:r>
              <a:rPr lang="en-US" altLang="zh-CN" dirty="0"/>
              <a:t>+</a:t>
            </a:r>
            <a:r>
              <a:rPr lang="zh-CN" altLang="en-US" dirty="0"/>
              <a:t>盈利。</a:t>
            </a:r>
            <a:endParaRPr lang="zh-CN" altLang="en-US" dirty="0"/>
          </a:p>
          <a:p>
            <a:endParaRPr lang="zh-CN" altLang="en-US" dirty="0"/>
          </a:p>
        </p:txBody>
      </p:sp>
      <p:grpSp>
        <p:nvGrpSpPr>
          <p:cNvPr id="4" name="组合 3"/>
          <p:cNvGrpSpPr/>
          <p:nvPr/>
        </p:nvGrpSpPr>
        <p:grpSpPr>
          <a:xfrm>
            <a:off x="2450003" y="2764611"/>
            <a:ext cx="8115414" cy="3371296"/>
            <a:chOff x="809" y="4878"/>
            <a:chExt cx="9676" cy="4307"/>
          </a:xfrm>
        </p:grpSpPr>
        <p:pic>
          <p:nvPicPr>
            <p:cNvPr id="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15" y="4878"/>
              <a:ext cx="6570" cy="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
            <p:cNvSpPr>
              <a:spLocks noChangeArrowheads="1"/>
            </p:cNvSpPr>
            <p:nvPr/>
          </p:nvSpPr>
          <p:spPr bwMode="auto">
            <a:xfrm>
              <a:off x="6204" y="5183"/>
              <a:ext cx="568" cy="340"/>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kumimoji="1" sz="2800">
                  <a:solidFill>
                    <a:schemeClr val="bg1"/>
                  </a:solidFill>
                  <a:latin typeface="Times New Roman" panose="02020603050405020304" pitchFamily="18" charset="0"/>
                  <a:ea typeface="楷体_GB2312"/>
                  <a:cs typeface="楷体_GB2312"/>
                </a:defRPr>
              </a:lvl1pPr>
              <a:lvl2pPr marL="742950" indent="-285750">
                <a:defRPr kumimoji="1" sz="2800">
                  <a:solidFill>
                    <a:schemeClr val="bg1"/>
                  </a:solidFill>
                  <a:latin typeface="Times New Roman" panose="02020603050405020304" pitchFamily="18" charset="0"/>
                  <a:ea typeface="楷体_GB2312"/>
                  <a:cs typeface="楷体_GB2312"/>
                </a:defRPr>
              </a:lvl2pPr>
              <a:lvl3pPr marL="1143000" indent="-228600">
                <a:defRPr kumimoji="1" sz="2800">
                  <a:solidFill>
                    <a:schemeClr val="bg1"/>
                  </a:solidFill>
                  <a:latin typeface="Times New Roman" panose="02020603050405020304" pitchFamily="18" charset="0"/>
                  <a:ea typeface="楷体_GB2312"/>
                  <a:cs typeface="楷体_GB2312"/>
                </a:defRPr>
              </a:lvl3pPr>
              <a:lvl4pPr marL="1600200" indent="-228600">
                <a:defRPr kumimoji="1" sz="2800">
                  <a:solidFill>
                    <a:schemeClr val="bg1"/>
                  </a:solidFill>
                  <a:latin typeface="Times New Roman" panose="02020603050405020304" pitchFamily="18" charset="0"/>
                  <a:ea typeface="楷体_GB2312"/>
                  <a:cs typeface="楷体_GB2312"/>
                </a:defRPr>
              </a:lvl4pPr>
              <a:lvl5pPr marL="2057400" indent="-228600">
                <a:defRPr kumimoji="1" sz="2800">
                  <a:solidFill>
                    <a:schemeClr val="bg1"/>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kumimoji="1" sz="2800">
                  <a:solidFill>
                    <a:schemeClr val="bg1"/>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kumimoji="1" sz="2800">
                  <a:solidFill>
                    <a:schemeClr val="bg1"/>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kumimoji="1" sz="2800">
                  <a:solidFill>
                    <a:schemeClr val="bg1"/>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kumimoji="1" sz="2800">
                  <a:solidFill>
                    <a:schemeClr val="bg1"/>
                  </a:solidFill>
                  <a:latin typeface="Times New Roman" panose="02020603050405020304" pitchFamily="18" charset="0"/>
                  <a:ea typeface="楷体_GB2312"/>
                  <a:cs typeface="楷体_GB2312"/>
                </a:defRPr>
              </a:lvl9pPr>
            </a:lstStyle>
            <a:p>
              <a:pPr eaLnBrk="1" hangingPunct="1">
                <a:spcBef>
                  <a:spcPct val="20000"/>
                </a:spcBef>
                <a:buClr>
                  <a:srgbClr val="00CC99"/>
                </a:buClr>
                <a:buSzPct val="85000"/>
                <a:buFont typeface="Webdings" panose="05030102010509060703" pitchFamily="18" charset="2"/>
                <a:buChar char="Y"/>
              </a:pPr>
              <a:endParaRPr lang="zh-CN" altLang="en-US">
                <a:latin typeface="黑体" panose="02010609060101010101" charset="-122"/>
                <a:ea typeface="新宋体" panose="02010609030101010101" charset="-122"/>
                <a:cs typeface="黑体" panose="02010609060101010101" charset="-122"/>
              </a:endParaRPr>
            </a:p>
          </p:txBody>
        </p:sp>
        <p:sp>
          <p:nvSpPr>
            <p:cNvPr id="7" name="文本框 6"/>
            <p:cNvSpPr txBox="1"/>
            <p:nvPr/>
          </p:nvSpPr>
          <p:spPr>
            <a:xfrm>
              <a:off x="809" y="6088"/>
              <a:ext cx="2948" cy="826"/>
            </a:xfrm>
            <a:prstGeom prst="rect">
              <a:avLst/>
            </a:prstGeom>
            <a:noFill/>
          </p:spPr>
          <p:txBody>
            <a:bodyPr wrap="square" rtlCol="0">
              <a:spAutoFit/>
            </a:bodyPr>
            <a:lstStyle/>
            <a:p>
              <a:pPr algn="ctr"/>
              <a:r>
                <a:rPr lang="zh-CN" altLang="en-US" sz="1800" b="1" dirty="0">
                  <a:latin typeface="黑体" panose="02010609060101010101" charset="-122"/>
                  <a:ea typeface="楷体" panose="02010609060101010101" charset="-122"/>
                  <a:cs typeface="黑体" panose="02010609060101010101" charset="-122"/>
                </a:rPr>
                <a:t>网易云音乐的</a:t>
              </a:r>
              <a:endParaRPr lang="en-US" altLang="zh-CN" sz="1800" b="1" dirty="0">
                <a:latin typeface="黑体" panose="02010609060101010101" charset="-122"/>
                <a:ea typeface="楷体" panose="02010609060101010101" charset="-122"/>
                <a:cs typeface="黑体" panose="02010609060101010101" charset="-122"/>
              </a:endParaRPr>
            </a:p>
            <a:p>
              <a:pPr algn="ctr"/>
              <a:r>
                <a:rPr lang="zh-CN" altLang="en-US" sz="1800" b="1" dirty="0">
                  <a:latin typeface="黑体" panose="02010609060101010101" charset="-122"/>
                  <a:ea typeface="楷体" panose="02010609060101010101" charset="-122"/>
                  <a:cs typeface="黑体" panose="02010609060101010101" charset="-122"/>
                </a:rPr>
                <a:t>“个性推荐”</a:t>
              </a:r>
              <a:endParaRPr lang="zh-CN" altLang="en-US" sz="1800" b="1" dirty="0">
                <a:latin typeface="黑体" panose="02010609060101010101" charset="-122"/>
                <a:ea typeface="楷体" panose="02010609060101010101" charset="-122"/>
                <a:cs typeface="黑体" panose="02010609060101010101" charset="-122"/>
              </a:endParaRPr>
            </a:p>
          </p:txBody>
        </p:sp>
        <p:cxnSp>
          <p:nvCxnSpPr>
            <p:cNvPr id="8" name="直接箭头连接符 7"/>
            <p:cNvCxnSpPr/>
            <p:nvPr/>
          </p:nvCxnSpPr>
          <p:spPr bwMode="auto">
            <a:xfrm flipH="1">
              <a:off x="3585" y="5353"/>
              <a:ext cx="2495" cy="1181"/>
            </a:xfrm>
            <a:prstGeom prst="straightConnector1">
              <a:avLst/>
            </a:prstGeom>
            <a:noFill/>
            <a:ln w="9525" cap="flat" cmpd="sng" algn="ctr">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sym typeface="+mn-ea"/>
              </a:rPr>
              <a:t>1.1 </a:t>
            </a:r>
            <a:r>
              <a:rPr kumimoji="1" lang="zh-CN" altLang="en-US" dirty="0">
                <a:sym typeface="+mn-ea"/>
              </a:rPr>
              <a:t>推荐系统的背景与价值</a:t>
            </a:r>
            <a:r>
              <a:rPr kumimoji="1" lang="en-US" altLang="zh-CN" dirty="0">
                <a:sym typeface="+mn-ea"/>
              </a:rPr>
              <a:t>1——</a:t>
            </a:r>
            <a:r>
              <a:rPr kumimoji="1" lang="zh-CN" altLang="en-US" dirty="0">
                <a:sym typeface="+mn-ea"/>
              </a:rPr>
              <a:t>应用场景</a:t>
            </a:r>
            <a:r>
              <a:rPr kumimoji="1" lang="zh-CN" altLang="en-US" dirty="0">
                <a:sym typeface="+mn-ea"/>
              </a:rPr>
              <a:t>电商推荐</a:t>
            </a:r>
            <a:endParaRPr lang="zh-CN" altLang="en-US" dirty="0"/>
          </a:p>
        </p:txBody>
      </p:sp>
      <p:pic>
        <p:nvPicPr>
          <p:cNvPr id="4" name="图片 3"/>
          <p:cNvPicPr>
            <a:picLocks noChangeAspect="1"/>
          </p:cNvPicPr>
          <p:nvPr/>
        </p:nvPicPr>
        <p:blipFill rotWithShape="1">
          <a:blip r:embed="rId1"/>
          <a:srcRect l="22069" r="6776"/>
          <a:stretch>
            <a:fillRect/>
          </a:stretch>
        </p:blipFill>
        <p:spPr>
          <a:xfrm>
            <a:off x="5039360" y="1743542"/>
            <a:ext cx="6715760" cy="4600000"/>
          </a:xfrm>
          <a:prstGeom prst="rect">
            <a:avLst/>
          </a:prstGeom>
        </p:spPr>
      </p:pic>
      <p:sp>
        <p:nvSpPr>
          <p:cNvPr id="5" name="矩形 4"/>
          <p:cNvSpPr/>
          <p:nvPr/>
        </p:nvSpPr>
        <p:spPr>
          <a:xfrm>
            <a:off x="597680" y="2086809"/>
            <a:ext cx="4351510" cy="2635250"/>
          </a:xfrm>
          <a:prstGeom prst="rect">
            <a:avLst/>
          </a:prstGeom>
        </p:spPr>
        <p:txBody>
          <a:bodyPr wrap="square">
            <a:spAutoFit/>
          </a:bodyPr>
          <a:lstStyle/>
          <a:p>
            <a:pPr marL="257175" indent="-257175">
              <a:lnSpc>
                <a:spcPct val="150000"/>
              </a:lnSpc>
              <a:spcBef>
                <a:spcPts val="400"/>
              </a:spcBef>
              <a:buSzPct val="100000"/>
              <a:buFont typeface="Arial" panose="020B0604020202020204"/>
              <a:buChar char="•"/>
            </a:pPr>
            <a:r>
              <a:rPr lang="zh-CN" altLang="en-US" dirty="0" smtClean="0">
                <a:solidFill>
                  <a:srgbClr val="0000FF"/>
                </a:solidFill>
                <a:latin typeface="黑体" panose="02010609060101010101" charset="-122"/>
                <a:ea typeface="黑体" panose="02010609060101010101" charset="-122"/>
                <a:cs typeface="黑体" panose="02010609060101010101" charset="-122"/>
                <a:sym typeface="黑体" panose="02010609060101010101" charset="-122"/>
              </a:rPr>
              <a:t>猜你喜欢</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：根据用户历史购买记录或者最近浏览记录推荐新商品，吸引用户点击，增加购买率</a:t>
            </a:r>
            <a:endParaRPr lang="zh-CN" altLang="en-US" dirty="0" smtClean="0">
              <a:latin typeface="黑体" panose="02010609060101010101" charset="-122"/>
              <a:ea typeface="黑体" panose="02010609060101010101" charset="-122"/>
              <a:cs typeface="黑体" panose="02010609060101010101" charset="-122"/>
              <a:sym typeface="黑体" panose="02010609060101010101" charset="-122"/>
            </a:endParaRPr>
          </a:p>
          <a:p>
            <a:pPr marL="257175" indent="-257175">
              <a:lnSpc>
                <a:spcPct val="150000"/>
              </a:lnSpc>
              <a:spcBef>
                <a:spcPts val="400"/>
              </a:spcBef>
              <a:buSzPct val="100000"/>
              <a:buFont typeface="Arial" panose="020B0604020202020204"/>
              <a:buChar char="•"/>
            </a:pPr>
            <a:r>
              <a:rPr lang="zh-CN" altLang="en-US" dirty="0" smtClean="0">
                <a:solidFill>
                  <a:srgbClr val="0000FF"/>
                </a:solidFill>
                <a:latin typeface="黑体" panose="02010609060101010101" charset="-122"/>
                <a:ea typeface="黑体" panose="02010609060101010101" charset="-122"/>
                <a:cs typeface="黑体" panose="02010609060101010101" charset="-122"/>
                <a:sym typeface="黑体" panose="02010609060101010101" charset="-122"/>
              </a:rPr>
              <a:t>购买过此物品的用户还买过</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：推荐一个列表（买过该物品的用户还买过什么），是一种二级页面的推荐</a:t>
            </a:r>
            <a:endParaRPr lang="zh-CN" altLang="en-US" dirty="0" smtClean="0">
              <a:latin typeface="黑体" panose="02010609060101010101" charset="-122"/>
              <a:ea typeface="黑体" panose="02010609060101010101" charset="-122"/>
              <a:cs typeface="黑体" panose="02010609060101010101" charset="-122"/>
              <a:sym typeface="黑体" panose="02010609060101010101" charset="-122"/>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sym typeface="+mn-ea"/>
              </a:rPr>
              <a:t>1.1 </a:t>
            </a:r>
            <a:r>
              <a:rPr kumimoji="1" lang="zh-CN" altLang="en-US" dirty="0">
                <a:sym typeface="+mn-ea"/>
              </a:rPr>
              <a:t>推荐系统的背景与价值</a:t>
            </a:r>
            <a:r>
              <a:rPr kumimoji="1" lang="en-US" altLang="zh-CN" dirty="0">
                <a:sym typeface="+mn-ea"/>
              </a:rPr>
              <a:t>1——</a:t>
            </a:r>
            <a:r>
              <a:rPr kumimoji="1" lang="zh-CN" altLang="en-US" dirty="0">
                <a:sym typeface="+mn-ea"/>
              </a:rPr>
              <a:t>应用场景</a:t>
            </a:r>
            <a:r>
              <a:rPr kumimoji="1" lang="zh-CN" altLang="en-US" dirty="0" smtClean="0">
                <a:sym typeface="+mn-ea"/>
              </a:rPr>
              <a:t>新闻推荐</a:t>
            </a:r>
            <a:endParaRPr lang="zh-CN" altLang="en-US" dirty="0"/>
          </a:p>
        </p:txBody>
      </p:sp>
      <p:sp>
        <p:nvSpPr>
          <p:cNvPr id="7" name="矩形 6"/>
          <p:cNvSpPr/>
          <p:nvPr/>
        </p:nvSpPr>
        <p:spPr>
          <a:xfrm>
            <a:off x="679450" y="1820545"/>
            <a:ext cx="5190490" cy="1906905"/>
          </a:xfrm>
          <a:prstGeom prst="rect">
            <a:avLst/>
          </a:prstGeom>
        </p:spPr>
        <p:txBody>
          <a:bodyPr wrap="square">
            <a:spAutoFit/>
          </a:bodyPr>
          <a:lstStyle/>
          <a:p>
            <a:pPr marL="257175" indent="-257175">
              <a:lnSpc>
                <a:spcPct val="150000"/>
              </a:lnSpc>
              <a:spcBef>
                <a:spcPts val="400"/>
              </a:spcBef>
              <a:buSzPct val="100000"/>
              <a:buFont typeface="Arial" panose="020B0604020202020204"/>
              <a:buChar char="•"/>
            </a:pPr>
            <a:r>
              <a:rPr lang="zh-CN" altLang="en-US" dirty="0" smtClean="0">
                <a:solidFill>
                  <a:srgbClr val="0000FF"/>
                </a:solidFill>
                <a:latin typeface="黑体" panose="02010609060101010101" charset="-122"/>
                <a:ea typeface="黑体" panose="02010609060101010101" charset="-122"/>
                <a:cs typeface="黑体" panose="02010609060101010101" charset="-122"/>
                <a:sym typeface="黑体" panose="02010609060101010101" charset="-122"/>
              </a:rPr>
              <a:t>推荐</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：根据用户兴趣推荐（默认首页模块）；</a:t>
            </a:r>
            <a:endParaRPr lang="zh-CN" altLang="en-US" dirty="0" smtClean="0">
              <a:latin typeface="黑体" panose="02010609060101010101" charset="-122"/>
              <a:ea typeface="黑体" panose="02010609060101010101" charset="-122"/>
              <a:cs typeface="黑体" panose="02010609060101010101" charset="-122"/>
              <a:sym typeface="黑体" panose="02010609060101010101" charset="-122"/>
            </a:endParaRPr>
          </a:p>
          <a:p>
            <a:pPr marL="257175" indent="-257175">
              <a:lnSpc>
                <a:spcPct val="150000"/>
              </a:lnSpc>
              <a:spcBef>
                <a:spcPts val="400"/>
              </a:spcBef>
              <a:buSzPct val="100000"/>
              <a:buFont typeface="Arial" panose="020B0604020202020204"/>
              <a:buChar char="•"/>
            </a:pPr>
            <a:r>
              <a:rPr lang="zh-CN" altLang="en-US" dirty="0" smtClean="0">
                <a:solidFill>
                  <a:srgbClr val="0000FF"/>
                </a:solidFill>
                <a:latin typeface="黑体" panose="02010609060101010101" charset="-122"/>
                <a:ea typeface="黑体" panose="02010609060101010101" charset="-122"/>
                <a:cs typeface="黑体" panose="02010609060101010101" charset="-122"/>
                <a:sym typeface="黑体" panose="02010609060101010101" charset="-122"/>
              </a:rPr>
              <a:t>关注</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：推荐用户关注的人物、专题新闻；</a:t>
            </a:r>
            <a:endParaRPr lang="zh-CN" altLang="en-US" dirty="0" smtClean="0">
              <a:latin typeface="黑体" panose="02010609060101010101" charset="-122"/>
              <a:ea typeface="黑体" panose="02010609060101010101" charset="-122"/>
              <a:cs typeface="黑体" panose="02010609060101010101" charset="-122"/>
              <a:sym typeface="黑体" panose="02010609060101010101" charset="-122"/>
            </a:endParaRPr>
          </a:p>
          <a:p>
            <a:pPr marL="257175" indent="-257175">
              <a:lnSpc>
                <a:spcPct val="150000"/>
              </a:lnSpc>
              <a:spcBef>
                <a:spcPts val="400"/>
              </a:spcBef>
              <a:buSzPct val="100000"/>
              <a:buFont typeface="Arial" panose="020B0604020202020204"/>
              <a:buChar char="•"/>
            </a:pPr>
            <a:r>
              <a:rPr lang="zh-CN" altLang="en-US" dirty="0" smtClean="0">
                <a:solidFill>
                  <a:srgbClr val="0000FF"/>
                </a:solidFill>
                <a:latin typeface="黑体" panose="02010609060101010101" charset="-122"/>
                <a:ea typeface="黑体" panose="02010609060101010101" charset="-122"/>
                <a:cs typeface="黑体" panose="02010609060101010101" charset="-122"/>
                <a:sym typeface="黑体" panose="02010609060101010101" charset="-122"/>
              </a:rPr>
              <a:t>热榜</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：推荐当前时事热点。</a:t>
            </a:r>
            <a:endParaRPr lang="zh-CN" altLang="en-US" dirty="0" smtClean="0">
              <a:latin typeface="黑体" panose="02010609060101010101" charset="-122"/>
              <a:ea typeface="黑体" panose="02010609060101010101" charset="-122"/>
              <a:cs typeface="黑体" panose="02010609060101010101" charset="-122"/>
              <a:sym typeface="黑体" panose="02010609060101010101" charset="-122"/>
            </a:endParaRPr>
          </a:p>
          <a:p>
            <a:pPr marL="257175" indent="-257175">
              <a:lnSpc>
                <a:spcPct val="150000"/>
              </a:lnSpc>
              <a:spcBef>
                <a:spcPts val="400"/>
              </a:spcBef>
              <a:buSzPct val="100000"/>
              <a:buFont typeface="Arial" panose="020B0604020202020204"/>
              <a:buChar char="•"/>
            </a:pPr>
            <a:r>
              <a:rPr lang="zh-CN" altLang="en-US" dirty="0" smtClean="0">
                <a:solidFill>
                  <a:srgbClr val="0000FF"/>
                </a:solidFill>
                <a:latin typeface="黑体" panose="02010609060101010101" charset="-122"/>
                <a:ea typeface="黑体" panose="02010609060101010101" charset="-122"/>
                <a:cs typeface="黑体" panose="02010609060101010101" charset="-122"/>
                <a:sym typeface="黑体" panose="02010609060101010101" charset="-122"/>
              </a:rPr>
              <a:t>本地</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a:t>
            </a:r>
            <a:r>
              <a:rPr lang="zh-CN" altLang="en-US" dirty="0" smtClean="0">
                <a:latin typeface="黑体" panose="02010609060101010101" charset="-122"/>
                <a:ea typeface="黑体" panose="02010609060101010101" charset="-122"/>
                <a:cs typeface="黑体" panose="02010609060101010101" charset="-122"/>
                <a:sym typeface="黑体" panose="02010609060101010101" charset="-122"/>
              </a:rPr>
              <a:t>推荐用户身边发生的新闻；</a:t>
            </a:r>
            <a:endParaRPr lang="zh-CN" altLang="en-US" dirty="0" smtClean="0">
              <a:latin typeface="黑体" panose="02010609060101010101" charset="-122"/>
              <a:ea typeface="黑体" panose="02010609060101010101" charset="-122"/>
              <a:cs typeface="黑体" panose="02010609060101010101" charset="-122"/>
              <a:sym typeface="黑体" panose="02010609060101010101" charset="-122"/>
            </a:endParaRPr>
          </a:p>
        </p:txBody>
      </p:sp>
      <p:pic>
        <p:nvPicPr>
          <p:cNvPr id="3" name="图片 2"/>
          <p:cNvPicPr>
            <a:picLocks noChangeAspect="1"/>
          </p:cNvPicPr>
          <p:nvPr/>
        </p:nvPicPr>
        <p:blipFill>
          <a:blip r:embed="rId1"/>
          <a:stretch>
            <a:fillRect/>
          </a:stretch>
        </p:blipFill>
        <p:spPr>
          <a:xfrm>
            <a:off x="7085330" y="1389380"/>
            <a:ext cx="2366645" cy="4837430"/>
          </a:xfrm>
          <a:prstGeom prst="rect">
            <a:avLst/>
          </a:prstGeom>
        </p:spPr>
      </p:pic>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355,&quot;width&quot;:18285}"/>
</p:tagLst>
</file>

<file path=ppt/tags/tag2.xml><?xml version="1.0" encoding="utf-8"?>
<p:tagLst xmlns:p="http://schemas.openxmlformats.org/presentationml/2006/main">
  <p:tag name="KSO_WM_UNIT_PLACING_PICTURE_USER_VIEWPORT" val="{&quot;height&quot;:8355,&quot;width&quot;:18285}"/>
</p:tagLst>
</file>

<file path=ppt/tags/tag3.xml><?xml version="1.0" encoding="utf-8"?>
<p:tagLst xmlns:p="http://schemas.openxmlformats.org/presentationml/2006/main">
  <p:tag name="KSO_WM_UNIT_PLACING_PICTURE_USER_VIEWPORT" val="{&quot;height&quot;:8355,&quot;width&quot;:18285}"/>
</p:tagLst>
</file>

<file path=ppt/tags/tag4.xml><?xml version="1.0" encoding="utf-8"?>
<p:tagLst xmlns:p="http://schemas.openxmlformats.org/presentationml/2006/main">
  <p:tag name="KSO_WM_UNIT_PLACING_PICTURE_USER_VIEWPORT" val="{&quot;height&quot;:8355,&quot;width&quot;:18285}"/>
</p:tagLst>
</file>

<file path=ppt/tags/tag5.xml><?xml version="1.0" encoding="utf-8"?>
<p:tagLst xmlns:p="http://schemas.openxmlformats.org/presentationml/2006/main">
  <p:tag name="KSO_WM_UNIT_PLACING_PICTURE_USER_VIEWPORT" val="{&quot;height&quot;:8355,&quot;width&quot;:18285}"/>
</p:tagLst>
</file>

<file path=ppt/tags/tag6.xml><?xml version="1.0" encoding="utf-8"?>
<p:tagLst xmlns:p="http://schemas.openxmlformats.org/presentationml/2006/main">
  <p:tag name="KSO_WM_UNIT_PLACING_PICTURE_USER_VIEWPORT" val="{&quot;height&quot;:8355,&quot;width&quot;:18285}"/>
</p:tagLst>
</file>

<file path=ppt/theme/theme1.xml><?xml version="1.0" encoding="utf-8"?>
<a:theme xmlns:a="http://schemas.openxmlformats.org/drawingml/2006/main" name="PaddlPadd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黑体"/>
        <a:ea typeface="黑体"/>
        <a:cs typeface="Arial Unicode MS"/>
      </a:majorFont>
      <a:minorFont>
        <a:latin typeface="黑体"/>
        <a:ea typeface="黑体"/>
        <a:cs typeface="Arial Unicode MS"/>
      </a:minorFont>
    </a:fontScheme>
    <a:fmtScheme name="PaddlPadd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ddlPaddle">
  <a:themeElements>
    <a:clrScheme name="PaddlPaddle">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1DB"/>
      </a:accent5>
      <a:accent6>
        <a:srgbClr val="AE4845"/>
      </a:accent6>
      <a:hlink>
        <a:srgbClr val="0000FF"/>
      </a:hlink>
      <a:folHlink>
        <a:srgbClr val="FF00FF"/>
      </a:folHlink>
    </a:clrScheme>
    <a:fontScheme name="PaddlPaddle">
      <a:majorFont>
        <a:latin typeface="等线"/>
        <a:ea typeface="等线"/>
        <a:cs typeface="等线"/>
      </a:majorFont>
      <a:minorFont>
        <a:latin typeface="Helvetica"/>
        <a:ea typeface="Helvetica"/>
        <a:cs typeface="Helvetica"/>
      </a:minorFont>
    </a:fontScheme>
    <a:fmtScheme name="PaddlPadd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黑体"/>
        <a:font script="Hebr" typeface="黑体"/>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9605</Words>
  <Application>WPS 演示</Application>
  <PresentationFormat>宽屏</PresentationFormat>
  <Paragraphs>420</Paragraphs>
  <Slides>51</Slides>
  <Notes>12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51</vt:i4>
      </vt:variant>
    </vt:vector>
  </HeadingPairs>
  <TitlesOfParts>
    <vt:vector size="70" baseType="lpstr">
      <vt:lpstr>Arial</vt:lpstr>
      <vt:lpstr>宋体</vt:lpstr>
      <vt:lpstr>Wingdings</vt:lpstr>
      <vt:lpstr>Calibri</vt:lpstr>
      <vt:lpstr>Arial</vt:lpstr>
      <vt:lpstr>FZLanTingKanHei-R-GBK</vt:lpstr>
      <vt:lpstr>微软雅黑</vt:lpstr>
      <vt:lpstr>华文细黑</vt:lpstr>
      <vt:lpstr>黑体</vt:lpstr>
      <vt:lpstr>等线</vt:lpstr>
      <vt:lpstr>Times New Roman</vt:lpstr>
      <vt:lpstr>楷体_GB2312</vt:lpstr>
      <vt:lpstr>Webdings</vt:lpstr>
      <vt:lpstr>新宋体</vt:lpstr>
      <vt:lpstr>楷体</vt:lpstr>
      <vt:lpstr>Calibri</vt:lpstr>
      <vt:lpstr>Arial Unicode MS</vt:lpstr>
      <vt:lpstr>Cambria Math</vt:lpstr>
      <vt:lpstr>PaddlPaddle</vt:lpstr>
      <vt:lpstr>  智能推荐系统  薛  峰   </vt:lpstr>
      <vt:lpstr>课程引言——课程总览</vt:lpstr>
      <vt:lpstr>课程引言——推荐系统 vs. 机器学习</vt:lpstr>
      <vt:lpstr>课程引言——课程大纲</vt:lpstr>
      <vt:lpstr>第一章 推荐系统概述</vt:lpstr>
      <vt:lpstr>课程目录</vt:lpstr>
      <vt:lpstr>1.1 推荐系统的背景与价值1——应用场景网易音乐</vt:lpstr>
      <vt:lpstr>1.1 推荐系统的背景与价值1——应用场景电商推荐</vt:lpstr>
      <vt:lpstr>1.1 推荐系统的背景与价值1——应用场景新闻推荐</vt:lpstr>
      <vt:lpstr>1.1 推荐系统的背景与价值——价值</vt:lpstr>
      <vt:lpstr>1.1 推荐系统的背景与价值——价值</vt:lpstr>
      <vt:lpstr>1.1 推荐系统的背景与价值——原理</vt:lpstr>
      <vt:lpstr>1.1 推荐系统的背景与价值——火爆前景</vt:lpstr>
      <vt:lpstr>课程目录</vt:lpstr>
      <vt:lpstr>1.2 推荐系统是如何工作的</vt:lpstr>
      <vt:lpstr>1.2 推荐系统是如何工作的</vt:lpstr>
      <vt:lpstr>课程目录</vt:lpstr>
      <vt:lpstr>1.3 推荐系统的历史与分类——发展历史</vt:lpstr>
      <vt:lpstr>1.3 推荐系统的历史与分类——算法栈</vt:lpstr>
      <vt:lpstr>1.3 推荐系统的历史与分类——基于内容的推荐</vt:lpstr>
      <vt:lpstr>1.3 推荐系统的历史与分类——基于协同过滤的推荐</vt:lpstr>
      <vt:lpstr>1.3 推荐系统的历史与分类——基于隐语义模型的推荐</vt:lpstr>
      <vt:lpstr>1.3 推荐系统的历史与分类——几种方法思想比较</vt:lpstr>
      <vt:lpstr>课程目录</vt:lpstr>
      <vt:lpstr>1.4 推荐系统评测——什么是好的推荐系统？</vt:lpstr>
      <vt:lpstr>1.4 推荐系统评测——评测实验方法</vt:lpstr>
      <vt:lpstr>1.4 推荐系统评测——离线实验</vt:lpstr>
      <vt:lpstr>1.4 推荐系统评测——用户调查</vt:lpstr>
      <vt:lpstr>1.4 推荐系统评测——用户调查</vt:lpstr>
      <vt:lpstr>1.4 推荐系统评测——在线实验</vt:lpstr>
      <vt:lpstr>1.4 推荐系统评测——推荐系统的评测指标</vt:lpstr>
      <vt:lpstr>1.4 推荐系统评测——定量指标（预测准确度）</vt:lpstr>
      <vt:lpstr>1.4 推荐系统评测——定量指标（预测准确度）</vt:lpstr>
      <vt:lpstr>1.4 推荐系统评测——定量指标（预测准确度）</vt:lpstr>
      <vt:lpstr>1.4 推荐系统评测——定量指标（预测准确度）</vt:lpstr>
      <vt:lpstr>1.4 推荐系统评测——定量指标（HR,NDCG）</vt:lpstr>
      <vt:lpstr>1.4 推荐系统评测——定量指标（HR,NDCG）</vt:lpstr>
      <vt:lpstr>1.4 推荐系统评测——定量指标（HR,NDCG）</vt:lpstr>
      <vt:lpstr>1.4 推荐系统评测——定量指标（HR,NDCG）</vt:lpstr>
      <vt:lpstr>1.4 推荐系统评测——定量指标（HR,NDCG）</vt:lpstr>
      <vt:lpstr>1.4 推荐系统评测——定量指标（HR,NDCG）</vt:lpstr>
      <vt:lpstr>1.4 推荐系统评测——定量指标（HR,NDCG）</vt:lpstr>
      <vt:lpstr>1.4 推荐系统评测——定量指标（覆盖率）</vt:lpstr>
      <vt:lpstr>1.4 推荐系统评测——定量指标（多样性）</vt:lpstr>
      <vt:lpstr>1.4 推荐系统评测——定性指标1（用户满意度）</vt:lpstr>
      <vt:lpstr>1.4 推荐系统评测——定量指标2（新颖性、惊喜度）</vt:lpstr>
      <vt:lpstr>课程目录</vt:lpstr>
      <vt:lpstr>发展挑战</vt:lpstr>
      <vt:lpstr>发展趋势</vt:lpstr>
      <vt:lpstr>本章小结</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数学基础</dc:title>
  <dc:creator>1</dc:creator>
  <cp:lastModifiedBy>1</cp:lastModifiedBy>
  <cp:revision>213</cp:revision>
  <dcterms:created xsi:type="dcterms:W3CDTF">2020-11-12T07:30:00Z</dcterms:created>
  <dcterms:modified xsi:type="dcterms:W3CDTF">2020-12-06T09:35:46Z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